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55"/>
  </p:notesMasterIdLst>
  <p:handoutMasterIdLst>
    <p:handoutMasterId r:id="rId56"/>
  </p:handoutMasterIdLst>
  <p:sldIdLst>
    <p:sldId id="256" r:id="rId5"/>
    <p:sldId id="517" r:id="rId6"/>
    <p:sldId id="519" r:id="rId7"/>
    <p:sldId id="518" r:id="rId8"/>
    <p:sldId id="521" r:id="rId9"/>
    <p:sldId id="522" r:id="rId10"/>
    <p:sldId id="523" r:id="rId11"/>
    <p:sldId id="546" r:id="rId12"/>
    <p:sldId id="570" r:id="rId13"/>
    <p:sldId id="571" r:id="rId14"/>
    <p:sldId id="572" r:id="rId15"/>
    <p:sldId id="573" r:id="rId16"/>
    <p:sldId id="574" r:id="rId17"/>
    <p:sldId id="575" r:id="rId18"/>
    <p:sldId id="576" r:id="rId19"/>
    <p:sldId id="577" r:id="rId20"/>
    <p:sldId id="578" r:id="rId21"/>
    <p:sldId id="579" r:id="rId22"/>
    <p:sldId id="580" r:id="rId23"/>
    <p:sldId id="581" r:id="rId24"/>
    <p:sldId id="582" r:id="rId25"/>
    <p:sldId id="583" r:id="rId26"/>
    <p:sldId id="584" r:id="rId27"/>
    <p:sldId id="585" r:id="rId28"/>
    <p:sldId id="586" r:id="rId29"/>
    <p:sldId id="587" r:id="rId30"/>
    <p:sldId id="588" r:id="rId31"/>
    <p:sldId id="589" r:id="rId32"/>
    <p:sldId id="590" r:id="rId33"/>
    <p:sldId id="591" r:id="rId34"/>
    <p:sldId id="592" r:id="rId35"/>
    <p:sldId id="593" r:id="rId36"/>
    <p:sldId id="594" r:id="rId37"/>
    <p:sldId id="595" r:id="rId38"/>
    <p:sldId id="596" r:id="rId39"/>
    <p:sldId id="597" r:id="rId40"/>
    <p:sldId id="599" r:id="rId41"/>
    <p:sldId id="598" r:id="rId42"/>
    <p:sldId id="600" r:id="rId43"/>
    <p:sldId id="601" r:id="rId44"/>
    <p:sldId id="602" r:id="rId45"/>
    <p:sldId id="603" r:id="rId46"/>
    <p:sldId id="604" r:id="rId47"/>
    <p:sldId id="605" r:id="rId48"/>
    <p:sldId id="606" r:id="rId49"/>
    <p:sldId id="607" r:id="rId50"/>
    <p:sldId id="608" r:id="rId51"/>
    <p:sldId id="609" r:id="rId52"/>
    <p:sldId id="610" r:id="rId53"/>
    <p:sldId id="611" r:id="rId54"/>
  </p:sldIdLst>
  <p:sldSz cx="9144000" cy="6858000" type="screen4x3"/>
  <p:notesSz cx="9928225" cy="6797675"/>
  <p:custDataLst>
    <p:tags r:id="rId5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8181"/>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646" autoAdjust="0"/>
  </p:normalViewPr>
  <p:slideViewPr>
    <p:cSldViewPr>
      <p:cViewPr varScale="1">
        <p:scale>
          <a:sx n="74" d="100"/>
          <a:sy n="74" d="100"/>
        </p:scale>
        <p:origin x="1428"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gs" Target="tags/tag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977865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472974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953092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913543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478184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182590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947885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514968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232768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707290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296045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4238190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273687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87021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756349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7410606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117482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8842709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57929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254857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352630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1611374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4075433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6038672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4450388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5250442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047805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5067780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264441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511151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67011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0910972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8860506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40482563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7685002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0301539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5354906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40564529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00446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851278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321686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4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97305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9.xml"/><Relationship Id="rId7" Type="http://schemas.openxmlformats.org/officeDocument/2006/relationships/image" Target="../media/image2.jpeg"/><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29.xml"/><Relationship Id="rId5" Type="http://schemas.openxmlformats.org/officeDocument/2006/relationships/slide" Target="../slides/slide22.xml"/><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76656" y="659677"/>
            <a:ext cx="166715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7.1 –</a:t>
            </a:r>
            <a:r>
              <a:rPr lang="en-GB" sz="1200" b="1" baseline="0" dirty="0" smtClean="0">
                <a:latin typeface="Arial" panose="020B0604020202020204" pitchFamily="34" charset="0"/>
                <a:cs typeface="Arial" panose="020B0604020202020204" pitchFamily="34" charset="0"/>
              </a:rPr>
              <a:t> Market Research</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911221"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926080" y="659677"/>
            <a:ext cx="99784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7.2 – Primary</a:t>
            </a:r>
            <a:endParaRPr lang="en-GB" sz="12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4006200" y="659677"/>
            <a:ext cx="12858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7.3 – Secondary</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364088" y="659677"/>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7.4 - Sampling</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3817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time.com/13549/the-10-worst-product-fails-of-all-time/" TargetMode="Externa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time.com/13549/the-10-worst-product-fails-of-all-time/" TargetMode="Externa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time.com/13549/the-10-worst-product-fails-of-all-time/" TargetMode="Externa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7%20-%20Exam%20question%20practice%20&#8211;%20Costs%20Vs%20Accuracy.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13"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7%20-%20Stratified%20Sampling.mp4" TargetMode="External"/><Relationship Id="rId5" Type="http://schemas.microsoft.com/office/2007/relationships/media" Target="../media/media3.mp4"/><Relationship Id="rId10" Type="http://schemas.openxmlformats.org/officeDocument/2006/relationships/hyperlink" Target="Resources/7%20-%20Random%20Sample.mp4" TargetMode="External"/><Relationship Id="rId4" Type="http://schemas.openxmlformats.org/officeDocument/2006/relationships/video" Target="../media/media2.mp4"/><Relationship Id="rId9" Type="http://schemas.openxmlformats.org/officeDocument/2006/relationships/hyperlink" Target="Resources/7%20-%20Quota%20sample.mp4" TargetMode="External"/><Relationship Id="rId14"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13"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7%20-%20Stratified%20Sampling.mp4" TargetMode="External"/><Relationship Id="rId5" Type="http://schemas.microsoft.com/office/2007/relationships/media" Target="../media/media3.mp4"/><Relationship Id="rId10" Type="http://schemas.openxmlformats.org/officeDocument/2006/relationships/hyperlink" Target="Resources/7%20-%20Random%20Sample.mp4" TargetMode="External"/><Relationship Id="rId4" Type="http://schemas.openxmlformats.org/officeDocument/2006/relationships/video" Target="../media/media2.mp4"/><Relationship Id="rId9" Type="http://schemas.openxmlformats.org/officeDocument/2006/relationships/hyperlink" Target="Resources/7%20-%20Quota%20sample.mp4" TargetMode="External"/><Relationship Id="rId14"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13"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7%20-%20Stratified%20Sampling.mp4" TargetMode="External"/><Relationship Id="rId5" Type="http://schemas.microsoft.com/office/2007/relationships/media" Target="../media/media3.mp4"/><Relationship Id="rId10" Type="http://schemas.openxmlformats.org/officeDocument/2006/relationships/hyperlink" Target="Resources/7%20-%20Random%20Sample.mp4" TargetMode="External"/><Relationship Id="rId4" Type="http://schemas.openxmlformats.org/officeDocument/2006/relationships/video" Target="../media/media2.mp4"/><Relationship Id="rId9" Type="http://schemas.openxmlformats.org/officeDocument/2006/relationships/hyperlink" Target="Resources/7%20-%20Quota%20sample.mp4" TargetMode="External"/><Relationship Id="rId14"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13"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2.xml"/><Relationship Id="rId12"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hyperlink" Target="Resources/7%20-%20Stratified%20Sampling.mp4" TargetMode="External"/><Relationship Id="rId5" Type="http://schemas.microsoft.com/office/2007/relationships/media" Target="../media/media3.mp4"/><Relationship Id="rId10" Type="http://schemas.openxmlformats.org/officeDocument/2006/relationships/hyperlink" Target="Resources/7%20-%20Random%20Sample.mp4" TargetMode="External"/><Relationship Id="rId4" Type="http://schemas.openxmlformats.org/officeDocument/2006/relationships/video" Target="../media/media2.mp4"/><Relationship Id="rId9" Type="http://schemas.openxmlformats.org/officeDocument/2006/relationships/hyperlink" Target="Resources/7%20-%20Quota%20sample.mp4" TargetMode="External"/><Relationship Id="rId1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Resources/7%20-%20Steve%20Jobs%20on%20Market%20Research.mp4" TargetMode="External"/><Relationship Id="rId5" Type="http://schemas.openxmlformats.org/officeDocument/2006/relationships/image" Target="../media/image20.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Resources/Chapter%2007%20-%20Exam%20Questions.doc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9422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07 - Researching Demand For the Business Idea</a:t>
            </a:r>
            <a:endParaRPr lang="en-GB"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9" y="284368"/>
            <a:ext cx="1656183" cy="159062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509200"/>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200" dirty="0" smtClean="0"/>
              <a:t>Starting </a:t>
            </a:r>
            <a:r>
              <a:rPr lang="en-US" sz="2200" dirty="0"/>
              <a:t>a business, or launching a new product in an established business, both involve significant </a:t>
            </a:r>
            <a:r>
              <a:rPr lang="en-US" sz="2200" dirty="0" smtClean="0"/>
              <a:t>up-front </a:t>
            </a:r>
            <a:r>
              <a:rPr lang="en-US" sz="2200" dirty="0"/>
              <a:t>costs. These include:</a:t>
            </a:r>
          </a:p>
          <a:p>
            <a:pPr marL="795338" indent="-347663">
              <a:buClr>
                <a:schemeClr val="accent6">
                  <a:lumMod val="50000"/>
                </a:schemeClr>
              </a:buClr>
              <a:buFont typeface="Arial" panose="020B0604020202020204" pitchFamily="34" charset="0"/>
              <a:buChar char="•"/>
            </a:pPr>
            <a:r>
              <a:rPr lang="en-US" sz="2200" dirty="0" smtClean="0"/>
              <a:t>Product </a:t>
            </a:r>
            <a:r>
              <a:rPr lang="en-US" sz="2200" dirty="0"/>
              <a:t>development</a:t>
            </a:r>
          </a:p>
          <a:p>
            <a:pPr marL="795338" indent="-347663">
              <a:buClr>
                <a:schemeClr val="accent6">
                  <a:lumMod val="50000"/>
                </a:schemeClr>
              </a:buClr>
              <a:buFont typeface="Arial" panose="020B0604020202020204" pitchFamily="34" charset="0"/>
              <a:buChar char="•"/>
            </a:pPr>
            <a:r>
              <a:rPr lang="en-US" sz="2200" dirty="0" smtClean="0"/>
              <a:t>Investment </a:t>
            </a:r>
            <a:r>
              <a:rPr lang="en-US" sz="2200" dirty="0"/>
              <a:t>in equipment and premises to produce the product or provide the service</a:t>
            </a:r>
          </a:p>
          <a:p>
            <a:pPr marL="795338" indent="-347663">
              <a:buClr>
                <a:schemeClr val="accent6">
                  <a:lumMod val="50000"/>
                </a:schemeClr>
              </a:buClr>
              <a:buFont typeface="Arial" panose="020B0604020202020204" pitchFamily="34" charset="0"/>
              <a:buChar char="•"/>
            </a:pPr>
            <a:r>
              <a:rPr lang="en-US" sz="2200" dirty="0" smtClean="0"/>
              <a:t>Spending </a:t>
            </a:r>
            <a:r>
              <a:rPr lang="en-US" sz="2200" dirty="0"/>
              <a:t>on initial marketing.</a:t>
            </a:r>
          </a:p>
          <a:p>
            <a:pPr marL="398463" indent="-398463">
              <a:buClr>
                <a:schemeClr val="accent6">
                  <a:lumMod val="50000"/>
                </a:schemeClr>
              </a:buClr>
              <a:buFont typeface="Wingdings 3" panose="05040102010807070707" pitchFamily="18" charset="2"/>
              <a:buChar char=""/>
            </a:pPr>
            <a:r>
              <a:rPr lang="en-US" sz="2200" dirty="0"/>
              <a:t>Businesses try to ensure that these potentially expensive outlays carry the minimal possible risk. In order to do this they conduct market research, which is the process of finding out information about customers, competitors and market </a:t>
            </a:r>
            <a:r>
              <a:rPr lang="en-US" sz="2200" dirty="0" smtClean="0"/>
              <a:t>conditions.</a:t>
            </a:r>
          </a:p>
          <a:p>
            <a:pPr marL="398463" indent="-398463">
              <a:buClr>
                <a:schemeClr val="accent6">
                  <a:lumMod val="50000"/>
                </a:schemeClr>
              </a:buClr>
              <a:buFont typeface="Wingdings 3" panose="05040102010807070707" pitchFamily="18" charset="2"/>
              <a:buChar char=""/>
            </a:pPr>
            <a:r>
              <a:rPr lang="en-US" sz="2200" dirty="0" smtClean="0"/>
              <a:t>Gathering </a:t>
            </a:r>
            <a:r>
              <a:rPr lang="en-US" sz="2200" dirty="0"/>
              <a:t>this information will allow them to be more confident that investing in the new idea will be profitable in the long term. </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Market Research – A New Product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1200" b="1" dirty="0">
              <a:latin typeface="Arial" panose="020B0604020202020204" pitchFamily="34" charset="0"/>
              <a:cs typeface="Arial" panose="020B0604020202020204" pitchFamily="34" charset="0"/>
            </a:endParaRPr>
          </a:p>
        </p:txBody>
      </p:sp>
      <p:pic>
        <p:nvPicPr>
          <p:cNvPr id="1026" name="Picture 2" descr="Image result for market research typ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191766"/>
            <a:ext cx="2056284" cy="12239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rket research typ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712449"/>
            <a:ext cx="2056284" cy="28047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arket research failures">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732240" y="5877272"/>
            <a:ext cx="2056284" cy="728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72562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7.1 – Market Research – A New Product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120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109782817"/>
              </p:ext>
            </p:extLst>
          </p:nvPr>
        </p:nvGraphicFramePr>
        <p:xfrm>
          <a:off x="251520" y="1124744"/>
          <a:ext cx="8568951" cy="5257800"/>
        </p:xfrm>
        <a:graphic>
          <a:graphicData uri="http://schemas.openxmlformats.org/drawingml/2006/table">
            <a:tbl>
              <a:tblPr firstRow="1" bandRow="1">
                <a:tableStyleId>{5C22544A-7EE6-4342-B048-85BDC9FD1C3A}</a:tableStyleId>
              </a:tblPr>
              <a:tblGrid>
                <a:gridCol w="2088232"/>
                <a:gridCol w="6480719"/>
              </a:tblGrid>
              <a:tr h="360040">
                <a:tc>
                  <a:txBody>
                    <a:bodyPr/>
                    <a:lstStyle/>
                    <a:p>
                      <a:r>
                        <a:rPr kumimoji="0" lang="en-US" sz="1800" b="1" i="0" u="none" strike="noStrike" kern="1200" dirty="0" smtClean="0">
                          <a:solidFill>
                            <a:schemeClr val="lt1"/>
                          </a:solidFill>
                          <a:effectLst/>
                          <a:latin typeface="Arial" panose="020B0604020202020204" pitchFamily="34" charset="0"/>
                          <a:ea typeface="+mn-ea"/>
                          <a:cs typeface="Arial" panose="020B0604020202020204" pitchFamily="34" charset="0"/>
                        </a:rPr>
                        <a:t>Purpose - allows the entrepreneur to:</a:t>
                      </a:r>
                      <a:endParaRPr lang="en-GB" sz="1800" dirty="0">
                        <a:latin typeface="Arial" panose="020B0604020202020204" pitchFamily="34" charset="0"/>
                        <a:cs typeface="Arial" panose="020B0604020202020204" pitchFamily="34" charset="0"/>
                      </a:endParaRPr>
                    </a:p>
                  </a:txBody>
                  <a:tcPr/>
                </a:tc>
                <a:tc>
                  <a:txBody>
                    <a:bodyPr/>
                    <a:lstStyle/>
                    <a:p>
                      <a:r>
                        <a:rPr kumimoji="0" lang="en-US" sz="1800" b="1" i="0" u="none" strike="noStrike" kern="1200" dirty="0" smtClean="0">
                          <a:solidFill>
                            <a:schemeClr val="lt1"/>
                          </a:solidFill>
                          <a:effectLst/>
                          <a:latin typeface="Arial" panose="020B0604020202020204" pitchFamily="34" charset="0"/>
                          <a:ea typeface="+mn-ea"/>
                          <a:cs typeface="Arial" panose="020B0604020202020204" pitchFamily="34" charset="0"/>
                        </a:rPr>
                        <a:t>Procedure</a:t>
                      </a:r>
                      <a:endParaRPr lang="en-GB" sz="1800" dirty="0">
                        <a:latin typeface="Arial" panose="020B0604020202020204" pitchFamily="34" charset="0"/>
                        <a:cs typeface="Arial" panose="020B0604020202020204" pitchFamily="34" charset="0"/>
                      </a:endParaRPr>
                    </a:p>
                  </a:txBody>
                  <a:tcPr/>
                </a:tc>
              </a:tr>
              <a:tr h="360040">
                <a:tc>
                  <a:txBody>
                    <a:bodyPr/>
                    <a:lstStyle/>
                    <a:p>
                      <a:pPr marL="285750" indent="-285750">
                        <a:buClr>
                          <a:schemeClr val="accent6">
                            <a:lumMod val="50000"/>
                          </a:schemeClr>
                        </a:buClr>
                        <a:buFont typeface="Arial" panose="020B0604020202020204" pitchFamily="34" charset="0"/>
                        <a:buChar char="•"/>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quantify potential demand</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Using the results of market research, entrepreneurs can forecast future sales. This allows them to estimate future sales revenue and decide whether it will cover the costs of production.</a:t>
                      </a:r>
                      <a:endParaRPr lang="en-GB" sz="2100" dirty="0">
                        <a:latin typeface="Arial" panose="020B0604020202020204" pitchFamily="34" charset="0"/>
                        <a:cs typeface="Arial" panose="020B0604020202020204" pitchFamily="34" charset="0"/>
                      </a:endParaRPr>
                    </a:p>
                  </a:txBody>
                  <a:tcPr/>
                </a:tc>
              </a:tr>
              <a:tr h="360040">
                <a:tc>
                  <a:txBody>
                    <a:bodyPr/>
                    <a:lstStyle/>
                    <a:p>
                      <a:pPr marL="285750" indent="-285750">
                        <a:buClr>
                          <a:schemeClr val="accent6">
                            <a:lumMod val="50000"/>
                          </a:schemeClr>
                        </a:buClr>
                        <a:buFont typeface="Arial" panose="020B0604020202020204" pitchFamily="34" charset="0"/>
                        <a:buChar char="•"/>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understand customer behaviour</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Entrepreneurs can work out how best to interact with the consumer. This will include finding out exactly who the product appeals to and why, so that they can sell it in the right places and advertise it and promote it in a way that will be effective with those people.</a:t>
                      </a:r>
                      <a:endParaRPr kumimoji="0" lang="en-GB" sz="2100" kern="1200" dirty="0" smtClean="0">
                        <a:solidFill>
                          <a:schemeClr val="dk1"/>
                        </a:solidFill>
                        <a:effectLst/>
                        <a:latin typeface="Arial" panose="020B0604020202020204" pitchFamily="34" charset="0"/>
                        <a:ea typeface="+mn-ea"/>
                        <a:cs typeface="Arial" panose="020B0604020202020204" pitchFamily="34" charset="0"/>
                      </a:endParaRPr>
                    </a:p>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It may also highlight a customer craving for a product or service that is currently unavailable; this will give the entrepreneur an incentive to explore the possibility of meeting these customer needs.</a:t>
                      </a:r>
                      <a:endParaRPr lang="en-GB" sz="21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62601734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7.1 – Market Research – A New Product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1200" b="1"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225379215"/>
              </p:ext>
            </p:extLst>
          </p:nvPr>
        </p:nvGraphicFramePr>
        <p:xfrm>
          <a:off x="251520" y="1124744"/>
          <a:ext cx="8568951" cy="5486400"/>
        </p:xfrm>
        <a:graphic>
          <a:graphicData uri="http://schemas.openxmlformats.org/drawingml/2006/table">
            <a:tbl>
              <a:tblPr firstRow="1" bandRow="1">
                <a:tableStyleId>{5C22544A-7EE6-4342-B048-85BDC9FD1C3A}</a:tableStyleId>
              </a:tblPr>
              <a:tblGrid>
                <a:gridCol w="2448272"/>
                <a:gridCol w="6120679"/>
              </a:tblGrid>
              <a:tr h="360040">
                <a:tc>
                  <a:txBody>
                    <a:bodyPr/>
                    <a:lstStyle/>
                    <a:p>
                      <a:r>
                        <a:rPr kumimoji="0" lang="en-US" sz="2100" b="1" i="0" u="none" strike="noStrike" kern="1200" dirty="0" smtClean="0">
                          <a:solidFill>
                            <a:schemeClr val="lt1"/>
                          </a:solidFill>
                          <a:effectLst/>
                          <a:latin typeface="Arial" panose="020B0604020202020204" pitchFamily="34" charset="0"/>
                          <a:ea typeface="+mn-ea"/>
                          <a:cs typeface="Arial" panose="020B0604020202020204" pitchFamily="34" charset="0"/>
                        </a:rPr>
                        <a:t>Purpose - allows the entrepreneur to:</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1" i="0" u="none" strike="noStrike" kern="1200" dirty="0" smtClean="0">
                          <a:solidFill>
                            <a:schemeClr val="lt1"/>
                          </a:solidFill>
                          <a:effectLst/>
                          <a:latin typeface="Arial" panose="020B0604020202020204" pitchFamily="34" charset="0"/>
                          <a:ea typeface="+mn-ea"/>
                          <a:cs typeface="Arial" panose="020B0604020202020204" pitchFamily="34" charset="0"/>
                        </a:rPr>
                        <a:t>Procedure</a:t>
                      </a:r>
                      <a:endParaRPr lang="en-GB" sz="2100" dirty="0">
                        <a:latin typeface="Arial" panose="020B0604020202020204" pitchFamily="34" charset="0"/>
                        <a:cs typeface="Arial" panose="020B0604020202020204" pitchFamily="34" charset="0"/>
                      </a:endParaRPr>
                    </a:p>
                  </a:txBody>
                  <a:tcPr/>
                </a:tc>
              </a:tr>
              <a:tr h="360040">
                <a:tc>
                  <a:txBody>
                    <a:bodyPr/>
                    <a:lstStyle/>
                    <a:p>
                      <a:pPr marL="285750" indent="-285750">
                        <a:buClr>
                          <a:schemeClr val="accent6">
                            <a:lumMod val="50000"/>
                          </a:schemeClr>
                        </a:buClr>
                        <a:buFont typeface="Arial" panose="020B0604020202020204" pitchFamily="34" charset="0"/>
                        <a:buChar char="•"/>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identify competitors and their unique selling points (USPs)</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Using the results of market research, entrepreneurs can forecast future sales. This allows them to estimate future sales revenue and decide whether it will cover the costs of production.</a:t>
                      </a:r>
                      <a:endParaRPr lang="en-GB" sz="2100" dirty="0">
                        <a:latin typeface="Arial" panose="020B0604020202020204" pitchFamily="34" charset="0"/>
                        <a:cs typeface="Arial" panose="020B0604020202020204" pitchFamily="34" charset="0"/>
                      </a:endParaRPr>
                    </a:p>
                  </a:txBody>
                  <a:tcPr/>
                </a:tc>
              </a:tr>
              <a:tr h="720080">
                <a:tc>
                  <a:txBody>
                    <a:bodyPr/>
                    <a:lstStyle/>
                    <a:p>
                      <a:pPr marL="285750" indent="-285750">
                        <a:buClr>
                          <a:schemeClr val="accent6">
                            <a:lumMod val="50000"/>
                          </a:schemeClr>
                        </a:buClr>
                        <a:buFont typeface="Arial" panose="020B0604020202020204" pitchFamily="34" charset="0"/>
                        <a:buChar char="•"/>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identify key features of the business environment</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The entrepreneur can decide whether social, legal, economic, political and technological (SLEPT) factors are </a:t>
                      </a:r>
                      <a:r>
                        <a:rPr kumimoji="0" lang="en-US" sz="2100" b="0" i="0" u="none" strike="noStrike" kern="1200" dirty="0" err="1" smtClean="0">
                          <a:solidFill>
                            <a:schemeClr val="dk1"/>
                          </a:solidFill>
                          <a:effectLst/>
                          <a:latin typeface="Arial" panose="020B0604020202020204" pitchFamily="34" charset="0"/>
                          <a:ea typeface="+mn-ea"/>
                          <a:cs typeface="Arial" panose="020B0604020202020204" pitchFamily="34" charset="0"/>
                        </a:rPr>
                        <a:t>favourable</a:t>
                      </a: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 to the successful launch of the new business idea.</a:t>
                      </a:r>
                      <a:endParaRPr lang="en-GB" sz="2100" dirty="0">
                        <a:latin typeface="Arial" panose="020B0604020202020204" pitchFamily="34" charset="0"/>
                        <a:cs typeface="Arial" panose="020B0604020202020204" pitchFamily="34" charset="0"/>
                      </a:endParaRPr>
                    </a:p>
                  </a:txBody>
                  <a:tcPr/>
                </a:tc>
              </a:tr>
              <a:tr h="720080">
                <a:tc>
                  <a:txBody>
                    <a:bodyPr/>
                    <a:lstStyle/>
                    <a:p>
                      <a:pPr marL="285750" indent="-285750">
                        <a:buClr>
                          <a:schemeClr val="accent6">
                            <a:lumMod val="50000"/>
                          </a:schemeClr>
                        </a:buClr>
                        <a:buFont typeface="Arial" panose="020B0604020202020204" pitchFamily="34" charset="0"/>
                        <a:buChar char="•"/>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understand how much customers are willing to pay</a:t>
                      </a:r>
                      <a:endParaRPr lang="en-GB" sz="2100" dirty="0">
                        <a:latin typeface="Arial" panose="020B0604020202020204" pitchFamily="34" charset="0"/>
                        <a:cs typeface="Arial" panose="020B0604020202020204" pitchFamily="34" charset="0"/>
                      </a:endParaRPr>
                    </a:p>
                  </a:txBody>
                  <a:tcPr/>
                </a:tc>
                <a:tc>
                  <a:txBody>
                    <a:bodyPr/>
                    <a:lstStyle/>
                    <a:p>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An entrepreneur can assess whether the price that people want to pay will be sufficient to cover costs of production.</a:t>
                      </a:r>
                      <a:endParaRPr lang="en-GB" sz="21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08147931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847755"/>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50" dirty="0" smtClean="0"/>
              <a:t>A </a:t>
            </a:r>
            <a:r>
              <a:rPr lang="en-US" sz="2150" dirty="0"/>
              <a:t>lot of the questions that businesses may ask about the issues surrounding their new idea may have already been answered by other organisations. Interrogating these data sources is known as secondary or </a:t>
            </a:r>
            <a:r>
              <a:rPr lang="en-US" sz="2150" b="1" dirty="0">
                <a:solidFill>
                  <a:srgbClr val="FF0000"/>
                </a:solidFill>
              </a:rPr>
              <a:t>desk research</a:t>
            </a:r>
            <a:r>
              <a:rPr lang="en-US" sz="2150" dirty="0"/>
              <a:t>. This name comes from the fact that the information is 'second hand' to the business that is using it. Researchers can simply review it from their desks in the office.</a:t>
            </a:r>
          </a:p>
          <a:p>
            <a:pPr marL="398463" indent="-398463">
              <a:buClr>
                <a:schemeClr val="accent6">
                  <a:lumMod val="50000"/>
                </a:schemeClr>
              </a:buClr>
              <a:buFont typeface="Wingdings 3" panose="05040102010807070707" pitchFamily="18" charset="2"/>
              <a:buChar char=""/>
            </a:pPr>
            <a:r>
              <a:rPr lang="en-US" sz="2150" dirty="0"/>
              <a:t>When the business can't find answers to their questions from an existing source, they will carry out their own research, known as </a:t>
            </a:r>
            <a:r>
              <a:rPr lang="en-US" sz="2150" b="1" dirty="0">
                <a:solidFill>
                  <a:srgbClr val="FF0000"/>
                </a:solidFill>
              </a:rPr>
              <a:t>primary</a:t>
            </a:r>
            <a:r>
              <a:rPr lang="en-US" sz="2150" dirty="0"/>
              <a:t> or </a:t>
            </a:r>
            <a:r>
              <a:rPr lang="en-US" sz="2150" b="1" dirty="0">
                <a:solidFill>
                  <a:srgbClr val="FF0000"/>
                </a:solidFill>
              </a:rPr>
              <a:t>field research</a:t>
            </a:r>
            <a:r>
              <a:rPr lang="en-US" sz="2150" dirty="0"/>
              <a:t>. This name comes from the fact the information is found out 'in the field'. The researchers will be looking directly at the market and the information they collect is 'first hand' to the person doing it.</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Market Research – A New Product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1200" b="1" dirty="0">
              <a:latin typeface="Arial" panose="020B0604020202020204" pitchFamily="34" charset="0"/>
              <a:cs typeface="Arial" panose="020B0604020202020204" pitchFamily="34" charset="0"/>
            </a:endParaRPr>
          </a:p>
        </p:txBody>
      </p:sp>
      <p:pic>
        <p:nvPicPr>
          <p:cNvPr id="1026" name="Picture 2" descr="Image result for market research typ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191766"/>
            <a:ext cx="2056284" cy="12239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rket research typ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712449"/>
            <a:ext cx="2056284" cy="28047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arket research failures">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732240" y="5877272"/>
            <a:ext cx="2056284" cy="728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11580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336704" cy="5583067"/>
          </a:xfrm>
          <a:prstGeom prst="rect">
            <a:avLst/>
          </a:prstGeom>
          <a:solidFill>
            <a:schemeClr val="tx2">
              <a:lumMod val="40000"/>
              <a:lumOff val="60000"/>
            </a:schemeClr>
          </a:solidFill>
          <a:ln w="63500">
            <a:solidFill>
              <a:srgbClr val="002060"/>
            </a:solidFill>
          </a:ln>
        </p:spPr>
        <p:txBody>
          <a:bodyPr wrap="square">
            <a:spAutoFit/>
          </a:bodyPr>
          <a:lstStyle/>
          <a:p>
            <a:pPr marL="398463" indent="-398463">
              <a:buClr>
                <a:schemeClr val="accent6">
                  <a:lumMod val="50000"/>
                </a:schemeClr>
              </a:buClr>
              <a:buFont typeface="Wingdings 3" panose="05040102010807070707" pitchFamily="18" charset="2"/>
              <a:buChar char=""/>
            </a:pPr>
            <a:r>
              <a:rPr lang="en-US" sz="2230" b="1" dirty="0">
                <a:solidFill>
                  <a:srgbClr val="FF0000"/>
                </a:solidFill>
              </a:rPr>
              <a:t>Market research </a:t>
            </a:r>
            <a:r>
              <a:rPr lang="en-US" sz="2230" dirty="0"/>
              <a:t>is the process of gathering data in order to understand current and future customer needs and factors affecting the marketplace. This reduces the risks associated with developing a new business idea.</a:t>
            </a:r>
          </a:p>
          <a:p>
            <a:pPr marL="398463" indent="-398463">
              <a:buClr>
                <a:schemeClr val="accent6">
                  <a:lumMod val="50000"/>
                </a:schemeClr>
              </a:buClr>
              <a:buFont typeface="Wingdings 3" panose="05040102010807070707" pitchFamily="18" charset="2"/>
              <a:buChar char=""/>
            </a:pPr>
            <a:r>
              <a:rPr lang="en-US" sz="2230" b="1" dirty="0">
                <a:solidFill>
                  <a:srgbClr val="FF0000"/>
                </a:solidFill>
              </a:rPr>
              <a:t>Primary market research </a:t>
            </a:r>
            <a:r>
              <a:rPr lang="en-US" sz="2230" dirty="0"/>
              <a:t>is obtained 'first hand' by the business that is interested in the results.</a:t>
            </a:r>
          </a:p>
          <a:p>
            <a:pPr marL="398463" indent="-398463">
              <a:buClr>
                <a:schemeClr val="accent6">
                  <a:lumMod val="50000"/>
                </a:schemeClr>
              </a:buClr>
              <a:buFont typeface="Wingdings 3" panose="05040102010807070707" pitchFamily="18" charset="2"/>
              <a:buChar char=""/>
            </a:pPr>
            <a:r>
              <a:rPr lang="en-US" sz="2230" dirty="0"/>
              <a:t>It involves fieldwork and can be directly related to the needs of the individual business. Also known as field research</a:t>
            </a:r>
            <a:r>
              <a:rPr lang="en-US" sz="2230" dirty="0" smtClean="0"/>
              <a:t>.</a:t>
            </a:r>
          </a:p>
          <a:p>
            <a:pPr marL="398463" indent="-398463">
              <a:buClr>
                <a:schemeClr val="accent6">
                  <a:lumMod val="50000"/>
                </a:schemeClr>
              </a:buClr>
              <a:buFont typeface="Wingdings 3" panose="05040102010807070707" pitchFamily="18" charset="2"/>
              <a:buChar char=""/>
            </a:pPr>
            <a:r>
              <a:rPr lang="en-US" sz="2230" b="1" dirty="0">
                <a:solidFill>
                  <a:srgbClr val="FF0000"/>
                </a:solidFill>
              </a:rPr>
              <a:t>Secondary market research </a:t>
            </a:r>
            <a:r>
              <a:rPr lang="en-US" sz="2230" dirty="0"/>
              <a:t>uses data that has been gathered previously by another organisation and is publicly available. Also known as desk research</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Market Research – A New Product</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1200" b="1" dirty="0">
              <a:latin typeface="Arial" panose="020B0604020202020204" pitchFamily="34" charset="0"/>
              <a:cs typeface="Arial" panose="020B0604020202020204" pitchFamily="34" charset="0"/>
            </a:endParaRPr>
          </a:p>
        </p:txBody>
      </p:sp>
      <p:pic>
        <p:nvPicPr>
          <p:cNvPr id="1026" name="Picture 2" descr="Image result for market research typ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191766"/>
            <a:ext cx="2056284" cy="12239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rket research typ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2712449"/>
            <a:ext cx="2056284" cy="28047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arket research failures">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732240" y="5877272"/>
            <a:ext cx="2056284" cy="728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363175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547072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50" dirty="0"/>
              <a:t>Market research can also be </a:t>
            </a:r>
            <a:r>
              <a:rPr lang="en-US" sz="2350" dirty="0" err="1"/>
              <a:t>categorised</a:t>
            </a:r>
            <a:r>
              <a:rPr lang="en-US" sz="2350" dirty="0"/>
              <a:t> in another way, according to the type of data collected. If the outcomes of the research are numerical, such as quantities or percentages, it is known as </a:t>
            </a:r>
            <a:r>
              <a:rPr lang="en-US" sz="2350" b="1" dirty="0">
                <a:solidFill>
                  <a:srgbClr val="FF0000"/>
                </a:solidFill>
              </a:rPr>
              <a:t>quantitative research</a:t>
            </a:r>
            <a:r>
              <a:rPr lang="en-US" sz="2350" dirty="0"/>
              <a:t>. This might generate estimates of future sales or preferred shopping habits and times, or the size, qualities, features and colours of an ideal product.</a:t>
            </a:r>
          </a:p>
          <a:p>
            <a:pPr marL="398463" indent="-398463">
              <a:buClr>
                <a:schemeClr val="accent6">
                  <a:lumMod val="50000"/>
                </a:schemeClr>
              </a:buClr>
              <a:buFont typeface="Wingdings 3" panose="05040102010807070707" pitchFamily="18" charset="2"/>
              <a:buChar char=""/>
            </a:pPr>
            <a:r>
              <a:rPr lang="en-US" sz="2350" dirty="0"/>
              <a:t>Other kinds of data might require </a:t>
            </a:r>
            <a:r>
              <a:rPr lang="en-US" sz="2350" b="1" dirty="0">
                <a:solidFill>
                  <a:srgbClr val="FF0000"/>
                </a:solidFill>
              </a:rPr>
              <a:t>qualitative research</a:t>
            </a:r>
            <a:r>
              <a:rPr lang="en-US" sz="2350" dirty="0"/>
              <a:t>. It could concern the psychology of the potential customers - their opinions or feelings about the product. This kind of data cannot be put into numbers. But it can reveal much about consumer attitudes and behaviour, their perceptions and their anxieties.</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Primary Research Approaches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pic>
        <p:nvPicPr>
          <p:cNvPr id="4098" name="Picture 2" descr="Image result for quantitative market research"/>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56746" y="1124744"/>
            <a:ext cx="1493621" cy="26642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quantitative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56006" y="3939694"/>
            <a:ext cx="1482198" cy="2643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199260"/>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7.1 – Primary Research Approaches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pic>
        <p:nvPicPr>
          <p:cNvPr id="3074" name="Picture 2" descr="Image result for quantitative market resear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196752"/>
            <a:ext cx="8568952" cy="504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1042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984776" cy="2492990"/>
          </a:xfrm>
          <a:prstGeom prst="rect">
            <a:avLst/>
          </a:prstGeom>
          <a:solidFill>
            <a:schemeClr val="accent1">
              <a:lumMod val="40000"/>
              <a:lumOff val="60000"/>
            </a:schemeClr>
          </a:solidFill>
          <a:ln w="57150">
            <a:solidFill>
              <a:srgbClr val="002060"/>
            </a:solidFill>
          </a:ln>
        </p:spPr>
        <p:txBody>
          <a:bodyPr wrap="square">
            <a:spAutoFit/>
          </a:bodyPr>
          <a:lstStyle/>
          <a:p>
            <a:pPr marL="398463" indent="-398463">
              <a:buClr>
                <a:schemeClr val="accent6">
                  <a:lumMod val="50000"/>
                </a:schemeClr>
              </a:buClr>
              <a:buFont typeface="Wingdings 3" panose="05040102010807070707" pitchFamily="18" charset="2"/>
              <a:buChar char=""/>
            </a:pPr>
            <a:r>
              <a:rPr lang="en-US" sz="2600" b="1" dirty="0">
                <a:solidFill>
                  <a:srgbClr val="FF0000"/>
                </a:solidFill>
              </a:rPr>
              <a:t>Quantitative market research </a:t>
            </a:r>
            <a:r>
              <a:rPr lang="en-US" sz="2600" dirty="0"/>
              <a:t>- market research conducted where the results are numerical and can be analysed statistically.</a:t>
            </a:r>
          </a:p>
          <a:p>
            <a:pPr marL="398463" indent="-398463">
              <a:buClr>
                <a:schemeClr val="accent6">
                  <a:lumMod val="50000"/>
                </a:schemeClr>
              </a:buClr>
              <a:buFont typeface="Wingdings 3" panose="05040102010807070707" pitchFamily="18" charset="2"/>
              <a:buChar char=""/>
            </a:pPr>
            <a:r>
              <a:rPr lang="en-US" sz="2600" b="1" dirty="0">
                <a:solidFill>
                  <a:srgbClr val="FF0000"/>
                </a:solidFill>
              </a:rPr>
              <a:t>Qualitative market research </a:t>
            </a:r>
            <a:r>
              <a:rPr lang="en-US" sz="2600" dirty="0"/>
              <a:t>- market research conducted where the results are based on opinions and feelings.</a:t>
            </a: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Primary Research Approaches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pic>
        <p:nvPicPr>
          <p:cNvPr id="4098" name="Picture 2" descr="Image result for quantitative market research"/>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56746" y="1124744"/>
            <a:ext cx="1493621" cy="26642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quantitative market researc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56006" y="3939694"/>
            <a:ext cx="1482198" cy="264391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1520" y="3735030"/>
            <a:ext cx="6984776" cy="2862322"/>
          </a:xfrm>
          <a:prstGeom prst="rect">
            <a:avLst/>
          </a:prstGeom>
        </p:spPr>
        <p:txBody>
          <a:bodyPr wrap="square">
            <a:spAutoFit/>
          </a:bodyPr>
          <a:lstStyle/>
          <a:p>
            <a:pPr marL="285750" marR="0" indent="-285750" algn="just">
              <a:spcBef>
                <a:spcPts val="0"/>
              </a:spcBef>
              <a:spcAft>
                <a:spcPts val="2095"/>
              </a:spcAft>
              <a:buClr>
                <a:schemeClr val="accent6">
                  <a:lumMod val="50000"/>
                </a:schemeClr>
              </a:buClr>
              <a:buFont typeface="Wingdings 3" panose="05040102010807070707" pitchFamily="18" charset="2"/>
              <a:buChar char=""/>
            </a:pPr>
            <a:r>
              <a:rPr lang="en-US" sz="3000" dirty="0">
                <a:latin typeface="Arial" panose="020B0604020202020204" pitchFamily="34" charset="0"/>
                <a:ea typeface="Segoe UI" panose="020B0502040204020203" pitchFamily="34" charset="0"/>
                <a:cs typeface="Arial" panose="020B0604020202020204" pitchFamily="34" charset="0"/>
              </a:rPr>
              <a:t>Both primary and secondary research can be either quantitative or qualitative. Good market research will link qualitative and quantitative data to build a detailed picture of the customers' preferences.</a:t>
            </a:r>
            <a:endParaRPr lang="en-GB" sz="30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238281554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7.2 – Primary – Ways of Conducting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97945823"/>
              </p:ext>
            </p:extLst>
          </p:nvPr>
        </p:nvGraphicFramePr>
        <p:xfrm>
          <a:off x="251520" y="1124744"/>
          <a:ext cx="8568951" cy="5288280"/>
        </p:xfrm>
        <a:graphic>
          <a:graphicData uri="http://schemas.openxmlformats.org/drawingml/2006/table">
            <a:tbl>
              <a:tblPr firstRow="1" bandRow="1">
                <a:tableStyleId>{5C22544A-7EE6-4342-B048-85BDC9FD1C3A}</a:tableStyleId>
              </a:tblPr>
              <a:tblGrid>
                <a:gridCol w="2304256"/>
                <a:gridCol w="6264695"/>
              </a:tblGrid>
              <a:tr h="360040">
                <a:tc>
                  <a:txBody>
                    <a:bodyPr/>
                    <a:lstStyle/>
                    <a:p>
                      <a:r>
                        <a:rPr kumimoji="0" lang="en-US" sz="2000" b="1" i="0" u="none" strike="noStrike" kern="1200" dirty="0" smtClean="0">
                          <a:solidFill>
                            <a:schemeClr val="lt1"/>
                          </a:solidFill>
                          <a:effectLst/>
                          <a:latin typeface="Arial" panose="020B0604020202020204" pitchFamily="34" charset="0"/>
                          <a:ea typeface="+mn-ea"/>
                          <a:cs typeface="Arial" panose="020B0604020202020204" pitchFamily="34" charset="0"/>
                        </a:rPr>
                        <a:t>Primary methods </a:t>
                      </a:r>
                      <a:endParaRPr lang="en-GB" sz="2000" dirty="0">
                        <a:latin typeface="Arial" panose="020B0604020202020204" pitchFamily="34" charset="0"/>
                        <a:cs typeface="Arial" panose="020B0604020202020204" pitchFamily="34" charset="0"/>
                      </a:endParaRPr>
                    </a:p>
                  </a:txBody>
                  <a:tcPr/>
                </a:tc>
                <a:tc>
                  <a:txBody>
                    <a:bodyPr/>
                    <a:lstStyle/>
                    <a:p>
                      <a:r>
                        <a:rPr kumimoji="0" lang="en-US" sz="200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200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Questionnaire / survey </a:t>
                      </a:r>
                      <a:endParaRPr lang="en-GB" sz="2100" dirty="0">
                        <a:latin typeface="Arial" panose="020B0604020202020204" pitchFamily="34" charset="0"/>
                        <a:cs typeface="Arial" panose="020B0604020202020204" pitchFamily="34" charset="0"/>
                      </a:endParaRPr>
                    </a:p>
                  </a:txBody>
                  <a:tcPr/>
                </a:tc>
                <a:tc>
                  <a:txBody>
                    <a:bodyPr/>
                    <a:lstStyle/>
                    <a:p>
                      <a:pPr marL="338138" indent="-338138">
                        <a:buFont typeface="+mj-lt"/>
                        <a:buAutoNum type="arabicPeriod"/>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Asking people a pre-planned set of open and closed questions to gather</a:t>
                      </a:r>
                      <a:r>
                        <a:rPr kumimoji="0" lang="en-US" sz="2100" b="0" i="0" u="none" strike="noStrike" kern="1200" baseline="0" dirty="0" smtClean="0">
                          <a:solidFill>
                            <a:schemeClr val="dk1"/>
                          </a:solidFill>
                          <a:effectLst/>
                          <a:latin typeface="Arial" panose="020B0604020202020204" pitchFamily="34" charset="0"/>
                          <a:ea typeface="+mn-ea"/>
                          <a:cs typeface="Arial" panose="020B0604020202020204" pitchFamily="34" charset="0"/>
                        </a:rPr>
                        <a:t> </a:t>
                      </a: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qualitative and quantitative data respectively.</a:t>
                      </a:r>
                    </a:p>
                    <a:p>
                      <a:pPr marL="338138" indent="-338138">
                        <a:buFont typeface="+mj-lt"/>
                        <a:buAutoNum type="arabicPeriod"/>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Questionnaires can be used for postal or phone surveys, or in personal interviews. They must be very carefully designed and should be clear, relevant, logically sequenced and never personally intrusive.</a:t>
                      </a:r>
                    </a:p>
                    <a:p>
                      <a:pPr marL="338138" indent="-338138">
                        <a:buFont typeface="+mj-lt"/>
                        <a:buAutoNum type="arabicPeriod"/>
                      </a:pP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In general, closed-end questions give a choice of answers and provide quantitative data. Open-ended questions provide individual answers that yield qualitative information.</a:t>
                      </a:r>
                    </a:p>
                    <a:p>
                      <a:r>
                        <a:rPr kumimoji="0" lang="en-US" sz="2100" b="1" i="1" u="none" strike="noStrike" kern="1200" dirty="0" smtClean="0">
                          <a:solidFill>
                            <a:schemeClr val="dk1"/>
                          </a:solidFill>
                          <a:effectLst/>
                          <a:latin typeface="Arial" panose="020B0604020202020204" pitchFamily="34" charset="0"/>
                          <a:ea typeface="+mn-ea"/>
                          <a:cs typeface="Arial" panose="020B0604020202020204" pitchFamily="34" charset="0"/>
                        </a:rPr>
                        <a:t>Comment</a:t>
                      </a:r>
                      <a:r>
                        <a:rPr kumimoji="0" lang="en-US" sz="2100" b="0" i="0" u="none" strike="noStrike" kern="1200" dirty="0" smtClean="0">
                          <a:solidFill>
                            <a:schemeClr val="dk1"/>
                          </a:solidFill>
                          <a:effectLst/>
                          <a:latin typeface="Arial" panose="020B0604020202020204" pitchFamily="34" charset="0"/>
                          <a:ea typeface="+mn-ea"/>
                          <a:cs typeface="Arial" panose="020B0604020202020204" pitchFamily="34" charset="0"/>
                        </a:rPr>
                        <a:t>: this could be very detailed, or could consist of asking a few friends or colleagues to answer two or three simple questions about an idea</a:t>
                      </a:r>
                    </a:p>
                  </a:txBody>
                  <a:tcPr/>
                </a:tc>
              </a:tr>
            </a:tbl>
          </a:graphicData>
        </a:graphic>
      </p:graphicFrame>
    </p:spTree>
    <p:extLst>
      <p:ext uri="{BB962C8B-B14F-4D97-AF65-F5344CB8AC3E}">
        <p14:creationId xmlns:p14="http://schemas.microsoft.com/office/powerpoint/2010/main" val="79705246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7.2 – Primary – Ways of Conducting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543031341"/>
              </p:ext>
            </p:extLst>
          </p:nvPr>
        </p:nvGraphicFramePr>
        <p:xfrm>
          <a:off x="251520" y="1052736"/>
          <a:ext cx="8568951" cy="5614416"/>
        </p:xfrm>
        <a:graphic>
          <a:graphicData uri="http://schemas.openxmlformats.org/drawingml/2006/table">
            <a:tbl>
              <a:tblPr firstRow="1" bandRow="1">
                <a:tableStyleId>{5C22544A-7EE6-4342-B048-85BDC9FD1C3A}</a:tableStyleId>
              </a:tblPr>
              <a:tblGrid>
                <a:gridCol w="2304256"/>
                <a:gridCol w="6264695"/>
              </a:tblGrid>
              <a:tr h="360040">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Primary methods </a:t>
                      </a:r>
                      <a:endParaRPr lang="en-GB" sz="1980" dirty="0">
                        <a:latin typeface="Arial" panose="020B0604020202020204" pitchFamily="34" charset="0"/>
                        <a:cs typeface="Arial" panose="020B0604020202020204" pitchFamily="34" charset="0"/>
                      </a:endParaRPr>
                    </a:p>
                  </a:txBody>
                  <a:tcPr/>
                </a:tc>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198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Focus group</a:t>
                      </a:r>
                      <a:endParaRPr lang="en-GB" sz="1980" dirty="0">
                        <a:latin typeface="Arial" panose="020B0604020202020204" pitchFamily="34" charset="0"/>
                        <a:cs typeface="Arial" panose="020B0604020202020204" pitchFamily="34" charset="0"/>
                      </a:endParaRPr>
                    </a:p>
                  </a:txBody>
                  <a:tcPr/>
                </a:tc>
                <a:tc>
                  <a:txBody>
                    <a:bodyPr/>
                    <a:lstStyle/>
                    <a:p>
                      <a:pPr marL="338138" indent="-338138">
                        <a:buFont typeface="+mj-lt"/>
                        <a:buAutoNum type="arabicPeriod"/>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Assembling people for a group discussion on a topic led by the researcher.</a:t>
                      </a:r>
                    </a:p>
                    <a:p>
                      <a:pPr marL="338138" indent="-338138">
                        <a:buFont typeface="+mj-lt"/>
                        <a:buAutoNum type="arabicPeriod"/>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The nature of the research means the data is always qualitative and attempts to capture the perceptions, reactions and attitude of the group to a product, service or advertisement. E.g., a group might be asked what they think of a planned advertisement or change in branding, or about their attitude to a competitor, in order to refine the business idea or plan a rival product that exploits their weaknesses. </a:t>
                      </a:r>
                    </a:p>
                    <a:p>
                      <a:pPr marL="0" indent="0">
                        <a:buFont typeface="+mj-lt"/>
                        <a:buNone/>
                      </a:pPr>
                      <a:r>
                        <a:rPr kumimoji="0" lang="en-US" sz="1980" b="1" i="1" u="none" strike="noStrike" kern="1200" dirty="0" smtClean="0">
                          <a:solidFill>
                            <a:schemeClr val="dk1"/>
                          </a:solidFill>
                          <a:effectLst/>
                          <a:latin typeface="Arial" panose="020B0604020202020204" pitchFamily="34" charset="0"/>
                          <a:ea typeface="+mn-ea"/>
                          <a:cs typeface="Arial" panose="020B0604020202020204" pitchFamily="34" charset="0"/>
                        </a:rPr>
                        <a:t>Comment</a:t>
                      </a: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 running a focus group really well requires specialist skills. Entrepreneurs may need to hire a market research company to do this so it can be an expensive strategy. Some small businesses may not be able to afford this type of market research, especially when starting up. </a:t>
                      </a:r>
                    </a:p>
                  </a:txBody>
                  <a:tcPr/>
                </a:tc>
              </a:tr>
            </a:tbl>
          </a:graphicData>
        </a:graphic>
      </p:graphicFrame>
    </p:spTree>
    <p:extLst>
      <p:ext uri="{BB962C8B-B14F-4D97-AF65-F5344CB8AC3E}">
        <p14:creationId xmlns:p14="http://schemas.microsoft.com/office/powerpoint/2010/main" val="423286507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7.2 – Primary – Ways of Conducting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224248080"/>
              </p:ext>
            </p:extLst>
          </p:nvPr>
        </p:nvGraphicFramePr>
        <p:xfrm>
          <a:off x="251520" y="1052736"/>
          <a:ext cx="8568951" cy="5312664"/>
        </p:xfrm>
        <a:graphic>
          <a:graphicData uri="http://schemas.openxmlformats.org/drawingml/2006/table">
            <a:tbl>
              <a:tblPr firstRow="1" bandRow="1">
                <a:tableStyleId>{5C22544A-7EE6-4342-B048-85BDC9FD1C3A}</a:tableStyleId>
              </a:tblPr>
              <a:tblGrid>
                <a:gridCol w="2304256"/>
                <a:gridCol w="6264695"/>
              </a:tblGrid>
              <a:tr h="360040">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Primary methods </a:t>
                      </a:r>
                      <a:endParaRPr lang="en-GB" sz="1980" dirty="0">
                        <a:latin typeface="Arial" panose="020B0604020202020204" pitchFamily="34" charset="0"/>
                        <a:cs typeface="Arial" panose="020B0604020202020204" pitchFamily="34" charset="0"/>
                      </a:endParaRPr>
                    </a:p>
                  </a:txBody>
                  <a:tcPr/>
                </a:tc>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198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Observation</a:t>
                      </a:r>
                      <a:endParaRPr lang="en-GB" sz="1980" dirty="0">
                        <a:latin typeface="Arial" panose="020B0604020202020204" pitchFamily="34" charset="0"/>
                        <a:cs typeface="Arial" panose="020B0604020202020204" pitchFamily="34" charset="0"/>
                      </a:endParaRPr>
                    </a:p>
                  </a:txBody>
                  <a:tcPr/>
                </a:tc>
                <a:tc>
                  <a:txBody>
                    <a:bodyPr/>
                    <a:lstStyle/>
                    <a:p>
                      <a:pPr marL="338138" indent="-338138">
                        <a:buFont typeface="+mj-lt"/>
                        <a:buAutoNum type="arabicPeriod"/>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Watching and studying the actions of potential customers, suppliers and competitors, including:</a:t>
                      </a:r>
                    </a:p>
                    <a:p>
                      <a:pPr marL="620713" indent="-276225">
                        <a:buClr>
                          <a:schemeClr val="accent6">
                            <a:lumMod val="50000"/>
                          </a:schemeClr>
                        </a:buClr>
                        <a:buFont typeface="Arial" panose="020B0604020202020204" pitchFamily="34" charset="0"/>
                        <a:buChar char="•"/>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Counting the footfall (including the type of person) walking past a prospective retail site in order to assess the suitability of the location</a:t>
                      </a:r>
                    </a:p>
                    <a:p>
                      <a:pPr marL="620713" indent="-276225">
                        <a:buClr>
                          <a:schemeClr val="accent6">
                            <a:lumMod val="50000"/>
                          </a:schemeClr>
                        </a:buClr>
                        <a:buFont typeface="Arial" panose="020B0604020202020204" pitchFamily="34" charset="0"/>
                        <a:buChar char="•"/>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Observing how customers move around the store in order to learn how to position products for better sales</a:t>
                      </a:r>
                    </a:p>
                    <a:p>
                      <a:pPr marL="620713" indent="-276225">
                        <a:buClr>
                          <a:schemeClr val="accent6">
                            <a:lumMod val="50000"/>
                          </a:schemeClr>
                        </a:buClr>
                        <a:buFont typeface="Arial" panose="020B0604020202020204" pitchFamily="34" charset="0"/>
                        <a:buChar char="•"/>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Studying the product range or pricing of a competitor to spot a potential gap in the market.</a:t>
                      </a:r>
                    </a:p>
                    <a:p>
                      <a:pPr marL="620713" indent="-276225">
                        <a:buClr>
                          <a:schemeClr val="accent6">
                            <a:lumMod val="50000"/>
                          </a:schemeClr>
                        </a:buClr>
                        <a:buFont typeface="Arial" panose="020B0604020202020204" pitchFamily="34" charset="0"/>
                        <a:buChar char="•"/>
                      </a:pP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Gathering information on the shortfalls of another product or service,</a:t>
                      </a:r>
                      <a:r>
                        <a:rPr kumimoji="0" lang="en-US" sz="1980" b="0" i="0" u="none" strike="noStrike" kern="1200" baseline="0" dirty="0" smtClean="0">
                          <a:solidFill>
                            <a:schemeClr val="dk1"/>
                          </a:solidFill>
                          <a:effectLst/>
                          <a:latin typeface="Arial" panose="020B0604020202020204" pitchFamily="34" charset="0"/>
                          <a:ea typeface="+mn-ea"/>
                          <a:cs typeface="Arial" panose="020B0604020202020204" pitchFamily="34" charset="0"/>
                        </a:rPr>
                        <a:t> </a:t>
                      </a: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in order to spot a gap in the market.</a:t>
                      </a:r>
                    </a:p>
                    <a:p>
                      <a:pPr marL="0" indent="0">
                        <a:buFont typeface="+mj-lt"/>
                        <a:buNone/>
                      </a:pPr>
                      <a:r>
                        <a:rPr kumimoji="0" lang="en-US" sz="1980" b="1" i="1" u="none" strike="noStrike" kern="1200" dirty="0" smtClean="0">
                          <a:solidFill>
                            <a:schemeClr val="dk1"/>
                          </a:solidFill>
                          <a:effectLst/>
                          <a:latin typeface="Arial" panose="020B0604020202020204" pitchFamily="34" charset="0"/>
                          <a:ea typeface="+mn-ea"/>
                          <a:cs typeface="Arial" panose="020B0604020202020204" pitchFamily="34" charset="0"/>
                        </a:rPr>
                        <a:t>Comment:</a:t>
                      </a:r>
                      <a:r>
                        <a:rPr kumimoji="0" lang="en-US" sz="1980" b="0" i="0" u="none" strike="noStrike" kern="1200" dirty="0" smtClean="0">
                          <a:solidFill>
                            <a:schemeClr val="dk1"/>
                          </a:solidFill>
                          <a:effectLst/>
                          <a:latin typeface="Arial" panose="020B0604020202020204" pitchFamily="34" charset="0"/>
                          <a:ea typeface="+mn-ea"/>
                          <a:cs typeface="Arial" panose="020B0604020202020204" pitchFamily="34" charset="0"/>
                        </a:rPr>
                        <a:t> This can be quite quick and simple for an entrepreneur without specialist marketing skills. It is also generally cost-free.</a:t>
                      </a:r>
                    </a:p>
                  </a:txBody>
                  <a:tcPr/>
                </a:tc>
              </a:tr>
            </a:tbl>
          </a:graphicData>
        </a:graphic>
      </p:graphicFrame>
    </p:spTree>
    <p:extLst>
      <p:ext uri="{BB962C8B-B14F-4D97-AF65-F5344CB8AC3E}">
        <p14:creationId xmlns:p14="http://schemas.microsoft.com/office/powerpoint/2010/main" val="179132819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2700" b="1" dirty="0" smtClean="0"/>
              <a:t>7.2 – Primary – Ways of Conducting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218132289"/>
              </p:ext>
            </p:extLst>
          </p:nvPr>
        </p:nvGraphicFramePr>
        <p:xfrm>
          <a:off x="251520" y="1052736"/>
          <a:ext cx="8568951" cy="5239512"/>
        </p:xfrm>
        <a:graphic>
          <a:graphicData uri="http://schemas.openxmlformats.org/drawingml/2006/table">
            <a:tbl>
              <a:tblPr firstRow="1" bandRow="1">
                <a:tableStyleId>{5C22544A-7EE6-4342-B048-85BDC9FD1C3A}</a:tableStyleId>
              </a:tblPr>
              <a:tblGrid>
                <a:gridCol w="2304256"/>
                <a:gridCol w="6264695"/>
              </a:tblGrid>
              <a:tr h="360040">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Primary methods </a:t>
                      </a:r>
                      <a:endParaRPr lang="en-GB" sz="1980" dirty="0">
                        <a:latin typeface="Arial" panose="020B0604020202020204" pitchFamily="34" charset="0"/>
                        <a:cs typeface="Arial" panose="020B0604020202020204" pitchFamily="34" charset="0"/>
                      </a:endParaRPr>
                    </a:p>
                  </a:txBody>
                  <a:tcPr/>
                </a:tc>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198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Test</a:t>
                      </a:r>
                    </a:p>
                    <a:p>
                      <a:pPr marL="0" indent="0">
                        <a:buClr>
                          <a:schemeClr val="accent6">
                            <a:lumMod val="50000"/>
                          </a:schemeClr>
                        </a:buClr>
                        <a:buFont typeface="Arial" panose="020B0604020202020204" pitchFamily="34" charset="0"/>
                        <a:buNone/>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marketing</a:t>
                      </a:r>
                    </a:p>
                  </a:txBody>
                  <a:tcPr/>
                </a:tc>
                <a:tc>
                  <a:txBody>
                    <a:bodyPr/>
                    <a:lstStyle/>
                    <a:p>
                      <a:pPr marL="338138" indent="-338138">
                        <a:buFont typeface="+mj-lt"/>
                        <a:buAutoNum type="arabicPeriod"/>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Launching a product in a small portion of the market (normally a limited geographical location) and evaluating the response to it. This may be done to avoid the costs of a 'national' launch before the product is proven.</a:t>
                      </a:r>
                    </a:p>
                    <a:p>
                      <a:pPr marL="0" indent="0">
                        <a:buFont typeface="+mj-lt"/>
                        <a:buNone/>
                      </a:pPr>
                      <a:r>
                        <a:rPr kumimoji="0" lang="en-US" sz="2400" b="1" i="1" u="none" strike="noStrike" kern="1200" dirty="0" smtClean="0">
                          <a:solidFill>
                            <a:schemeClr val="dk1"/>
                          </a:solidFill>
                          <a:effectLst/>
                          <a:latin typeface="Arial" panose="020B0604020202020204" pitchFamily="34" charset="0"/>
                          <a:ea typeface="+mn-ea"/>
                          <a:cs typeface="Arial" panose="020B0604020202020204" pitchFamily="34" charset="0"/>
                        </a:rPr>
                        <a:t>Comment:</a:t>
                      </a: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 an entrepreneur might do very small scale test marketing by, i.e., asking friends to try a new recipe (for a bakery) or providing a free service in return for detailed feedback (e.g. Tamara, in Chapter 2, may have given her friends free massages in order to test out new techniques).</a:t>
                      </a:r>
                    </a:p>
                  </a:txBody>
                  <a:tcPr/>
                </a:tc>
              </a:tr>
            </a:tbl>
          </a:graphicData>
        </a:graphic>
      </p:graphicFrame>
    </p:spTree>
    <p:extLst>
      <p:ext uri="{BB962C8B-B14F-4D97-AF65-F5344CB8AC3E}">
        <p14:creationId xmlns:p14="http://schemas.microsoft.com/office/powerpoint/2010/main" val="224365959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7.3 – Secondary – Methods of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18590238"/>
              </p:ext>
            </p:extLst>
          </p:nvPr>
        </p:nvGraphicFramePr>
        <p:xfrm>
          <a:off x="251520" y="1122384"/>
          <a:ext cx="8568951" cy="5330952"/>
        </p:xfrm>
        <a:graphic>
          <a:graphicData uri="http://schemas.openxmlformats.org/drawingml/2006/table">
            <a:tbl>
              <a:tblPr firstRow="1" bandRow="1">
                <a:tableStyleId>{5C22544A-7EE6-4342-B048-85BDC9FD1C3A}</a:tableStyleId>
              </a:tblPr>
              <a:tblGrid>
                <a:gridCol w="2592288"/>
                <a:gridCol w="5976663"/>
              </a:tblGrid>
              <a:tr h="360040">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Secondary methods </a:t>
                      </a:r>
                      <a:endParaRPr lang="en-GB" sz="1980" dirty="0">
                        <a:latin typeface="Arial" panose="020B0604020202020204" pitchFamily="34" charset="0"/>
                        <a:cs typeface="Arial" panose="020B0604020202020204" pitchFamily="34" charset="0"/>
                      </a:endParaRPr>
                    </a:p>
                  </a:txBody>
                  <a:tcPr/>
                </a:tc>
                <a:tc>
                  <a:txBody>
                    <a:bodyPr/>
                    <a:lstStyle/>
                    <a:p>
                      <a:r>
                        <a:rPr kumimoji="0" lang="en-US" sz="198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198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Market reports</a:t>
                      </a:r>
                    </a:p>
                  </a:txBody>
                  <a:tcPr/>
                </a:tc>
                <a:tc>
                  <a:txBody>
                    <a:bodyPr/>
                    <a:lstStyle/>
                    <a:p>
                      <a:pPr marL="338138" indent="-338138">
                        <a:buFont typeface="+mj-lt"/>
                        <a:buAutoNum type="arabicPeriod"/>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Organisations such as Mintel and Key Note produce reports on trends in the market, which are available for purchase by businesses. </a:t>
                      </a:r>
                    </a:p>
                    <a:p>
                      <a:pPr marL="338138" indent="-338138">
                        <a:buFont typeface="+mj-lt"/>
                        <a:buAutoNum type="arabicPeriod"/>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They will inform about changes in consumer attitudes and how established businesses are responding to these changes.</a:t>
                      </a:r>
                    </a:p>
                  </a:txBody>
                  <a:tcPr/>
                </a:tc>
              </a:tr>
              <a:tr h="360040">
                <a:tc>
                  <a:txBody>
                    <a:bodyPr/>
                    <a:lstStyle/>
                    <a:p>
                      <a:pPr marL="0" indent="0">
                        <a:buClr>
                          <a:schemeClr val="accent6">
                            <a:lumMod val="50000"/>
                          </a:schemeClr>
                        </a:buClr>
                        <a:buFont typeface="Arial" panose="020B0604020202020204" pitchFamily="34" charset="0"/>
                        <a:buNone/>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Government data</a:t>
                      </a:r>
                    </a:p>
                  </a:txBody>
                  <a:tcPr/>
                </a:tc>
                <a:tc>
                  <a:txBody>
                    <a:bodyPr/>
                    <a:lstStyle/>
                    <a:p>
                      <a:pPr marL="338138" indent="-338138">
                        <a:buFont typeface="+mj-lt"/>
                        <a:buAutoNum type="arabicPeriod"/>
                      </a:pPr>
                      <a:r>
                        <a:rPr kumimoji="0" lang="en-US" sz="2400" b="0" i="0" u="none" strike="noStrike" kern="1200" dirty="0" smtClean="0">
                          <a:solidFill>
                            <a:schemeClr val="dk1"/>
                          </a:solidFill>
                          <a:effectLst/>
                          <a:latin typeface="Arial" panose="020B0604020202020204" pitchFamily="34" charset="0"/>
                          <a:ea typeface="+mn-ea"/>
                          <a:cs typeface="Arial" panose="020B0604020202020204" pitchFamily="34" charset="0"/>
                        </a:rPr>
                        <a:t>National and local government provide details on the demographics of the population. E.g. it will be relatively easy to find out the age, gender or income distribution of people in a certain area.</a:t>
                      </a:r>
                    </a:p>
                  </a:txBody>
                  <a:tcPr/>
                </a:tc>
              </a:tr>
            </a:tbl>
          </a:graphicData>
        </a:graphic>
      </p:graphicFrame>
    </p:spTree>
    <p:extLst>
      <p:ext uri="{BB962C8B-B14F-4D97-AF65-F5344CB8AC3E}">
        <p14:creationId xmlns:p14="http://schemas.microsoft.com/office/powerpoint/2010/main" val="52401360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7.3 – Secondary – Methods of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296456923"/>
              </p:ext>
            </p:extLst>
          </p:nvPr>
        </p:nvGraphicFramePr>
        <p:xfrm>
          <a:off x="251520" y="1122384"/>
          <a:ext cx="8568951" cy="5372100"/>
        </p:xfrm>
        <a:graphic>
          <a:graphicData uri="http://schemas.openxmlformats.org/drawingml/2006/table">
            <a:tbl>
              <a:tblPr firstRow="1" bandRow="1">
                <a:tableStyleId>{5C22544A-7EE6-4342-B048-85BDC9FD1C3A}</a:tableStyleId>
              </a:tblPr>
              <a:tblGrid>
                <a:gridCol w="2592288"/>
                <a:gridCol w="5976663"/>
              </a:tblGrid>
              <a:tr h="360040">
                <a:tc>
                  <a:txBody>
                    <a:bodyPr/>
                    <a:lstStyle/>
                    <a:p>
                      <a:r>
                        <a:rPr kumimoji="0" lang="en-US" sz="2230" b="1" i="0" u="none" strike="noStrike" kern="1200" dirty="0" smtClean="0">
                          <a:solidFill>
                            <a:schemeClr val="lt1"/>
                          </a:solidFill>
                          <a:effectLst/>
                          <a:latin typeface="Arial" panose="020B0604020202020204" pitchFamily="34" charset="0"/>
                          <a:ea typeface="+mn-ea"/>
                          <a:cs typeface="Arial" panose="020B0604020202020204" pitchFamily="34" charset="0"/>
                        </a:rPr>
                        <a:t>Secondary methods </a:t>
                      </a:r>
                      <a:endParaRPr lang="en-GB" sz="2230" dirty="0">
                        <a:latin typeface="Arial" panose="020B0604020202020204" pitchFamily="34" charset="0"/>
                        <a:cs typeface="Arial" panose="020B0604020202020204" pitchFamily="34" charset="0"/>
                      </a:endParaRPr>
                    </a:p>
                  </a:txBody>
                  <a:tcPr/>
                </a:tc>
                <a:tc>
                  <a:txBody>
                    <a:bodyPr/>
                    <a:lstStyle/>
                    <a:p>
                      <a:r>
                        <a:rPr kumimoji="0" lang="en-US" sz="223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223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Economic historic and forecast data</a:t>
                      </a:r>
                    </a:p>
                  </a:txBody>
                  <a:tcPr/>
                </a:tc>
                <a:tc>
                  <a:txBody>
                    <a:bodyPr/>
                    <a:lstStyle/>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Trends in unemployment, economic growth, inflation and consumer spending are available from governmental and non-governmental sources.</a:t>
                      </a:r>
                    </a:p>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This data will be useful, particularly if sales of the product are dependent on strong consumer confidence.</a:t>
                      </a:r>
                    </a:p>
                  </a:txBody>
                  <a:tcPr/>
                </a:tc>
              </a:tr>
              <a:tr h="360040">
                <a:tc>
                  <a:txBody>
                    <a:bodyPr/>
                    <a:lstStyle/>
                    <a:p>
                      <a:pPr marL="0" indent="0">
                        <a:buClr>
                          <a:schemeClr val="accent6">
                            <a:lumMod val="50000"/>
                          </a:schemeClr>
                        </a:buClr>
                        <a:buFont typeface="Arial" panose="020B0604020202020204" pitchFamily="34" charset="0"/>
                        <a:buNone/>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Internet</a:t>
                      </a:r>
                    </a:p>
                  </a:txBody>
                  <a:tcPr/>
                </a:tc>
                <a:tc>
                  <a:txBody>
                    <a:bodyPr/>
                    <a:lstStyle/>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Search engines make it easy to find out if there is any competition in the market that a business is considering entering. </a:t>
                      </a:r>
                    </a:p>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Furthermore, services like Google Maps allow researchers to plot the locations of competitors in a geographical area.</a:t>
                      </a:r>
                    </a:p>
                  </a:txBody>
                  <a:tcPr/>
                </a:tc>
              </a:tr>
            </a:tbl>
          </a:graphicData>
        </a:graphic>
      </p:graphicFrame>
    </p:spTree>
    <p:extLst>
      <p:ext uri="{BB962C8B-B14F-4D97-AF65-F5344CB8AC3E}">
        <p14:creationId xmlns:p14="http://schemas.microsoft.com/office/powerpoint/2010/main" val="17421148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7.3 – Secondary – Methods of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16557036"/>
              </p:ext>
            </p:extLst>
          </p:nvPr>
        </p:nvGraphicFramePr>
        <p:xfrm>
          <a:off x="251520" y="1122384"/>
          <a:ext cx="8568951" cy="3581400"/>
        </p:xfrm>
        <a:graphic>
          <a:graphicData uri="http://schemas.openxmlformats.org/drawingml/2006/table">
            <a:tbl>
              <a:tblPr firstRow="1" bandRow="1">
                <a:tableStyleId>{5C22544A-7EE6-4342-B048-85BDC9FD1C3A}</a:tableStyleId>
              </a:tblPr>
              <a:tblGrid>
                <a:gridCol w="2592288"/>
                <a:gridCol w="5976663"/>
              </a:tblGrid>
              <a:tr h="360040">
                <a:tc>
                  <a:txBody>
                    <a:bodyPr/>
                    <a:lstStyle/>
                    <a:p>
                      <a:r>
                        <a:rPr kumimoji="0" lang="en-US" sz="2230" b="1" i="0" u="none" strike="noStrike" kern="1200" dirty="0" smtClean="0">
                          <a:solidFill>
                            <a:schemeClr val="lt1"/>
                          </a:solidFill>
                          <a:effectLst/>
                          <a:latin typeface="Arial" panose="020B0604020202020204" pitchFamily="34" charset="0"/>
                          <a:ea typeface="+mn-ea"/>
                          <a:cs typeface="Arial" panose="020B0604020202020204" pitchFamily="34" charset="0"/>
                        </a:rPr>
                        <a:t>Secondary methods </a:t>
                      </a:r>
                      <a:endParaRPr lang="en-GB" sz="2230" dirty="0">
                        <a:latin typeface="Arial" panose="020B0604020202020204" pitchFamily="34" charset="0"/>
                        <a:cs typeface="Arial" panose="020B0604020202020204" pitchFamily="34" charset="0"/>
                      </a:endParaRPr>
                    </a:p>
                  </a:txBody>
                  <a:tcPr/>
                </a:tc>
                <a:tc>
                  <a:txBody>
                    <a:bodyPr/>
                    <a:lstStyle/>
                    <a:p>
                      <a:r>
                        <a:rPr kumimoji="0" lang="en-US" sz="2230" b="1" i="0" u="none" strike="noStrike" kern="1200" dirty="0" smtClean="0">
                          <a:solidFill>
                            <a:schemeClr val="lt1"/>
                          </a:solidFill>
                          <a:effectLst/>
                          <a:latin typeface="Arial" panose="020B0604020202020204" pitchFamily="34" charset="0"/>
                          <a:ea typeface="+mn-ea"/>
                          <a:cs typeface="Arial" panose="020B0604020202020204" pitchFamily="34" charset="0"/>
                        </a:rPr>
                        <a:t>How they can be used</a:t>
                      </a:r>
                      <a:endParaRPr lang="en-GB" sz="223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Trade publications</a:t>
                      </a:r>
                    </a:p>
                  </a:txBody>
                  <a:tcPr/>
                </a:tc>
                <a:tc>
                  <a:txBody>
                    <a:bodyPr/>
                    <a:lstStyle/>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Lots of industries have specialist magazines that report on trends in the</a:t>
                      </a:r>
                      <a:r>
                        <a:rPr kumimoji="0" lang="en-US" sz="2230" b="0" i="0" u="none" strike="noStrike" kern="1200" baseline="0" dirty="0" smtClean="0">
                          <a:solidFill>
                            <a:schemeClr val="dk1"/>
                          </a:solidFill>
                          <a:effectLst/>
                          <a:latin typeface="Arial" panose="020B0604020202020204" pitchFamily="34" charset="0"/>
                          <a:ea typeface="+mn-ea"/>
                          <a:cs typeface="Arial" panose="020B0604020202020204" pitchFamily="34" charset="0"/>
                        </a:rPr>
                        <a:t> </a:t>
                      </a: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market. </a:t>
                      </a:r>
                    </a:p>
                    <a:p>
                      <a:pPr marL="338138" indent="-338138">
                        <a:buFont typeface="+mj-lt"/>
                        <a:buAutoNum type="arabicPeriod"/>
                      </a:pPr>
                      <a:r>
                        <a:rPr kumimoji="0" lang="en-US" sz="2230" b="0" i="0" u="none" strike="noStrike" kern="1200" dirty="0" smtClean="0">
                          <a:solidFill>
                            <a:schemeClr val="dk1"/>
                          </a:solidFill>
                          <a:effectLst/>
                          <a:latin typeface="Arial" panose="020B0604020202020204" pitchFamily="34" charset="0"/>
                          <a:ea typeface="+mn-ea"/>
                          <a:cs typeface="Arial" panose="020B0604020202020204" pitchFamily="34" charset="0"/>
                        </a:rPr>
                        <a:t>E.g., The Grocer and Hotelier report on trends in the grocery and hospitality market respectively and will give insight to new businesses on customer needs and how they are currently being met.</a:t>
                      </a:r>
                    </a:p>
                  </a:txBody>
                  <a:tcPr/>
                </a:tc>
              </a:tr>
            </a:tbl>
          </a:graphicData>
        </a:graphic>
      </p:graphicFrame>
      <p:sp>
        <p:nvSpPr>
          <p:cNvPr id="2" name="TextBox 1"/>
          <p:cNvSpPr txBox="1"/>
          <p:nvPr/>
        </p:nvSpPr>
        <p:spPr>
          <a:xfrm>
            <a:off x="323529" y="4802376"/>
            <a:ext cx="8496942" cy="1938992"/>
          </a:xfrm>
          <a:prstGeom prst="rect">
            <a:avLst/>
          </a:prstGeom>
          <a:noFill/>
        </p:spPr>
        <p:txBody>
          <a:bodyPr wrap="square" rtlCol="0">
            <a:spAutoFit/>
          </a:bodyPr>
          <a:lstStyle/>
          <a:p>
            <a:r>
              <a:rPr lang="en-GB" sz="2400" b="1" dirty="0" smtClean="0">
                <a:solidFill>
                  <a:srgbClr val="FF0000"/>
                </a:solidFill>
              </a:rPr>
              <a:t>Activity</a:t>
            </a:r>
          </a:p>
          <a:p>
            <a:pPr marL="396875" indent="-396875">
              <a:buFont typeface="+mj-lt"/>
              <a:buAutoNum type="arabicPeriod"/>
            </a:pPr>
            <a:r>
              <a:rPr lang="en-GB" sz="2400" dirty="0" smtClean="0">
                <a:solidFill>
                  <a:srgbClr val="FF0000"/>
                </a:solidFill>
              </a:rPr>
              <a:t>Name 3 different forms of Primary research and 3 secondary research methods used by your school.</a:t>
            </a:r>
          </a:p>
          <a:p>
            <a:pPr marL="396875" indent="-396875">
              <a:buFont typeface="+mj-lt"/>
              <a:buAutoNum type="arabicPeriod"/>
            </a:pPr>
            <a:r>
              <a:rPr lang="en-GB" sz="2400" dirty="0" smtClean="0">
                <a:solidFill>
                  <a:srgbClr val="FF0000"/>
                </a:solidFill>
              </a:rPr>
              <a:t>Discuss data gathering methods, forms of data and uses for that data when converted to information.</a:t>
            </a:r>
            <a:endParaRPr lang="en-GB" sz="2400" dirty="0">
              <a:solidFill>
                <a:srgbClr val="FF0000"/>
              </a:solidFill>
            </a:endParaRPr>
          </a:p>
        </p:txBody>
      </p:sp>
    </p:spTree>
    <p:extLst>
      <p:ext uri="{BB962C8B-B14F-4D97-AF65-F5344CB8AC3E}">
        <p14:creationId xmlns:p14="http://schemas.microsoft.com/office/powerpoint/2010/main" val="400108488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000" b="1" dirty="0" smtClean="0"/>
              <a:t>7.3 – Which Method is Best – Cost vs. Accuracy</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41</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9" y="1124744"/>
            <a:ext cx="8496942" cy="5632311"/>
          </a:xfrm>
          <a:prstGeom prst="rect">
            <a:avLst/>
          </a:prstGeom>
          <a:noFill/>
        </p:spPr>
        <p:txBody>
          <a:bodyPr wrap="square" rtlCol="0">
            <a:spAutoFit/>
          </a:bodyPr>
          <a:lstStyle/>
          <a:p>
            <a:pPr>
              <a:buClr>
                <a:schemeClr val="accent6">
                  <a:lumMod val="50000"/>
                </a:schemeClr>
              </a:buClr>
            </a:pPr>
            <a:r>
              <a:rPr lang="en-GB" sz="2400" b="1" dirty="0" smtClean="0">
                <a:solidFill>
                  <a:srgbClr val="FF0000"/>
                </a:solidFill>
              </a:rPr>
              <a:t>Activity</a:t>
            </a:r>
          </a:p>
          <a:p>
            <a:pPr marL="396875" indent="-396875">
              <a:buClr>
                <a:schemeClr val="accent6">
                  <a:lumMod val="50000"/>
                </a:schemeClr>
              </a:buClr>
              <a:buFont typeface="Wingdings 3" panose="05040102010807070707" pitchFamily="18" charset="2"/>
              <a:buChar char=""/>
            </a:pPr>
            <a:r>
              <a:rPr lang="en-GB" sz="2400" dirty="0" smtClean="0">
                <a:solidFill>
                  <a:srgbClr val="FF0000"/>
                </a:solidFill>
              </a:rPr>
              <a:t>Name 3 different forms of Primary research and 3 secondary research methods used by your school.</a:t>
            </a:r>
          </a:p>
          <a:p>
            <a:pPr marL="396875" indent="-396875">
              <a:buClr>
                <a:schemeClr val="accent6">
                  <a:lumMod val="50000"/>
                </a:schemeClr>
              </a:buClr>
              <a:buFont typeface="Wingdings 3" panose="05040102010807070707" pitchFamily="18" charset="2"/>
              <a:buChar char=""/>
            </a:pPr>
            <a:r>
              <a:rPr lang="en-GB" sz="2400" dirty="0" smtClean="0">
                <a:solidFill>
                  <a:srgbClr val="FF0000"/>
                </a:solidFill>
              </a:rPr>
              <a:t>Discuss data gathering methods, forms of data and uses for that data when converted to information.</a:t>
            </a:r>
          </a:p>
          <a:p>
            <a:pPr>
              <a:buClr>
                <a:schemeClr val="accent6">
                  <a:lumMod val="50000"/>
                </a:schemeClr>
              </a:buClr>
            </a:pPr>
            <a:r>
              <a:rPr lang="en-US" sz="2400" b="1" dirty="0"/>
              <a:t>Which method is best?</a:t>
            </a:r>
          </a:p>
          <a:p>
            <a:pPr marL="396875" indent="-396875">
              <a:buClr>
                <a:schemeClr val="accent6">
                  <a:lumMod val="50000"/>
                </a:schemeClr>
              </a:buClr>
              <a:buFont typeface="Wingdings 3" panose="05040102010807070707" pitchFamily="18" charset="2"/>
              <a:buChar char=""/>
            </a:pPr>
            <a:r>
              <a:rPr lang="en-US" sz="2400" dirty="0"/>
              <a:t>There is no simple answer to this question as it depends entirely on the situation. This is because primary and secondary research both have their own distinctive advantages and disadvantages. </a:t>
            </a:r>
            <a:endParaRPr lang="en-US" sz="2400" dirty="0" smtClean="0"/>
          </a:p>
          <a:p>
            <a:pPr marL="396875" indent="-396875">
              <a:buClr>
                <a:schemeClr val="accent6">
                  <a:lumMod val="50000"/>
                </a:schemeClr>
              </a:buClr>
              <a:buFont typeface="Wingdings 3" panose="05040102010807070707" pitchFamily="18" charset="2"/>
              <a:buChar char=""/>
            </a:pPr>
            <a:r>
              <a:rPr lang="en-US" sz="2400" dirty="0" smtClean="0"/>
              <a:t>In </a:t>
            </a:r>
            <a:r>
              <a:rPr lang="en-US" sz="2400" dirty="0"/>
              <a:t>reality many businesses find that a combination of methods works best, with primary research following some secondary research that can contribute useful background information. The entrepreneur needs to balance three key issues: cost, time and ease of data collection</a:t>
            </a:r>
            <a:r>
              <a:rPr lang="en-US" sz="2400" dirty="0" smtClean="0"/>
              <a:t>.</a:t>
            </a:r>
            <a:endParaRPr lang="en-US" sz="2400" dirty="0"/>
          </a:p>
        </p:txBody>
      </p:sp>
    </p:spTree>
    <p:extLst>
      <p:ext uri="{BB962C8B-B14F-4D97-AF65-F5344CB8AC3E}">
        <p14:creationId xmlns:p14="http://schemas.microsoft.com/office/powerpoint/2010/main" val="17081275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b="1" dirty="0" smtClean="0"/>
              <a:t>7.3 – Secondary – Methods of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41</a:t>
            </a:r>
            <a:endParaRPr lang="en-GB" sz="12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633069648"/>
              </p:ext>
            </p:extLst>
          </p:nvPr>
        </p:nvGraphicFramePr>
        <p:xfrm>
          <a:off x="251520" y="1122384"/>
          <a:ext cx="8568952" cy="5352288"/>
        </p:xfrm>
        <a:graphic>
          <a:graphicData uri="http://schemas.openxmlformats.org/drawingml/2006/table">
            <a:tbl>
              <a:tblPr firstRow="1" bandRow="1">
                <a:tableStyleId>{5C22544A-7EE6-4342-B048-85BDC9FD1C3A}</a:tableStyleId>
              </a:tblPr>
              <a:tblGrid>
                <a:gridCol w="1872208"/>
                <a:gridCol w="3456384"/>
                <a:gridCol w="3240360"/>
              </a:tblGrid>
              <a:tr h="360040">
                <a:tc>
                  <a:txBody>
                    <a:bodyPr/>
                    <a:lstStyle/>
                    <a:p>
                      <a:endParaRPr lang="en-GB" sz="1800" dirty="0">
                        <a:latin typeface="Arial" panose="020B0604020202020204" pitchFamily="34" charset="0"/>
                        <a:cs typeface="Arial" panose="020B0604020202020204" pitchFamily="34" charset="0"/>
                      </a:endParaRPr>
                    </a:p>
                  </a:txBody>
                  <a:tcPr/>
                </a:tc>
                <a:tc>
                  <a:txBody>
                    <a:bodyPr/>
                    <a:lstStyle/>
                    <a:p>
                      <a:r>
                        <a:rPr kumimoji="0" lang="en-US" sz="1800" b="1" i="0" u="none" strike="noStrike" kern="1200" dirty="0" smtClean="0">
                          <a:solidFill>
                            <a:schemeClr val="lt1"/>
                          </a:solidFill>
                          <a:effectLst/>
                          <a:latin typeface="Arial" panose="020B0604020202020204" pitchFamily="34" charset="0"/>
                          <a:ea typeface="+mn-ea"/>
                          <a:cs typeface="Arial" panose="020B0604020202020204" pitchFamily="34" charset="0"/>
                        </a:rPr>
                        <a:t>Primary research</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Secondary research</a:t>
                      </a:r>
                      <a:endParaRPr lang="en-GB" sz="1800" dirty="0">
                        <a:latin typeface="Arial" panose="020B0604020202020204" pitchFamily="34" charset="0"/>
                        <a:cs typeface="Arial" panose="020B0604020202020204" pitchFamily="34" charset="0"/>
                      </a:endParaRPr>
                    </a:p>
                  </a:txBody>
                  <a:tcPr/>
                </a:tc>
              </a:tr>
              <a:tr h="360040">
                <a:tc>
                  <a:txBody>
                    <a:bodyPr/>
                    <a:lstStyle/>
                    <a:p>
                      <a:pPr marL="0" indent="0">
                        <a:buClr>
                          <a:schemeClr val="accent6">
                            <a:lumMod val="50000"/>
                          </a:schemeClr>
                        </a:buClr>
                        <a:buFont typeface="Arial" panose="020B0604020202020204" pitchFamily="34" charset="0"/>
                        <a:buNone/>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Advantages</a:t>
                      </a:r>
                    </a:p>
                  </a:txBody>
                  <a:tcPr/>
                </a:tc>
                <a:tc>
                  <a:txBody>
                    <a:bodyPr/>
                    <a:lstStyle/>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Is certainly up to date as it is conducted as required</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Can be exactly tailored to the needs of the business</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Can produce data which competitors do not have access to.</a:t>
                      </a:r>
                    </a:p>
                  </a:txBody>
                  <a:tcPr/>
                </a:tc>
                <a:tc>
                  <a:txBody>
                    <a:bodyPr/>
                    <a:lstStyle/>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Is available immediately and often relatively inexpensively (or free), compared to carrying out costly primary research from scratch.</a:t>
                      </a:r>
                    </a:p>
                  </a:txBody>
                  <a:tcPr/>
                </a:tc>
              </a:tr>
              <a:tr h="360040">
                <a:tc>
                  <a:txBody>
                    <a:bodyPr/>
                    <a:lstStyle/>
                    <a:p>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Disadvantages</a:t>
                      </a:r>
                      <a:endParaRPr kumimoji="0" lang="en-GB" sz="1970" b="0" i="0" u="none" strike="noStrike" kern="1200" dirty="0">
                        <a:solidFill>
                          <a:schemeClr val="dk1"/>
                        </a:solidFill>
                        <a:effectLst/>
                        <a:latin typeface="Arial" panose="020B0604020202020204" pitchFamily="34" charset="0"/>
                        <a:ea typeface="+mn-ea"/>
                        <a:cs typeface="Arial" panose="020B0604020202020204" pitchFamily="34" charset="0"/>
                      </a:endParaRPr>
                    </a:p>
                  </a:txBody>
                  <a:tcPr/>
                </a:tc>
                <a:tc>
                  <a:txBody>
                    <a:bodyPr/>
                    <a:lstStyle/>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Can be expensive to carry out</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Can be time consuming to carry out and interpret</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Some methods such as focus groups can require specialist skills</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Interviewer bias may be a problem</a:t>
                      </a:r>
                    </a:p>
                  </a:txBody>
                  <a:tcPr/>
                </a:tc>
                <a:tc>
                  <a:txBody>
                    <a:bodyPr/>
                    <a:lstStyle/>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May be out of date</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Difficult to guarantee accuracy and reliability</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Some sources can be expensive to purchase (e.g. market reports)</a:t>
                      </a:r>
                    </a:p>
                    <a:p>
                      <a:pPr marL="223838" indent="-223838">
                        <a:buClr>
                          <a:schemeClr val="accent6">
                            <a:lumMod val="50000"/>
                          </a:schemeClr>
                        </a:buClr>
                        <a:buFont typeface="Arial" panose="020B0604020202020204" pitchFamily="34" charset="0"/>
                        <a:buChar char="•"/>
                      </a:pPr>
                      <a:r>
                        <a:rPr kumimoji="0" lang="en-US" sz="1970" b="0" i="0" u="none" strike="noStrike" kern="1200" dirty="0" smtClean="0">
                          <a:solidFill>
                            <a:schemeClr val="dk1"/>
                          </a:solidFill>
                          <a:effectLst/>
                          <a:latin typeface="Arial" panose="020B0604020202020204" pitchFamily="34" charset="0"/>
                          <a:ea typeface="+mn-ea"/>
                          <a:cs typeface="Arial" panose="020B0604020202020204" pitchFamily="34" charset="0"/>
                        </a:rPr>
                        <a:t>Data is not private so competitors can access it too.</a:t>
                      </a:r>
                    </a:p>
                  </a:txBody>
                  <a:tcPr/>
                </a:tc>
              </a:tr>
            </a:tbl>
          </a:graphicData>
        </a:graphic>
      </p:graphicFrame>
    </p:spTree>
    <p:extLst>
      <p:ext uri="{BB962C8B-B14F-4D97-AF65-F5344CB8AC3E}">
        <p14:creationId xmlns:p14="http://schemas.microsoft.com/office/powerpoint/2010/main" val="189271711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000" b="1" dirty="0" smtClean="0"/>
              <a:t>7.3 – Which Method is Best – Cost vs. Accuracy</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41</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9" y="1124744"/>
            <a:ext cx="8496942" cy="5847755"/>
          </a:xfrm>
          <a:prstGeom prst="rect">
            <a:avLst/>
          </a:prstGeom>
          <a:noFill/>
        </p:spPr>
        <p:txBody>
          <a:bodyPr wrap="square" rtlCol="0">
            <a:spAutoFit/>
          </a:bodyPr>
          <a:lstStyle/>
          <a:p>
            <a:pPr>
              <a:buClr>
                <a:schemeClr val="accent6">
                  <a:lumMod val="50000"/>
                </a:schemeClr>
              </a:buClr>
            </a:pPr>
            <a:r>
              <a:rPr lang="en-US" sz="2150" b="1" dirty="0">
                <a:solidFill>
                  <a:srgbClr val="002060"/>
                </a:solidFill>
              </a:rPr>
              <a:t>Example</a:t>
            </a:r>
          </a:p>
          <a:p>
            <a:pPr marL="396875" indent="-396875">
              <a:buClr>
                <a:schemeClr val="accent6">
                  <a:lumMod val="50000"/>
                </a:schemeClr>
              </a:buClr>
              <a:buFont typeface="Wingdings 3" panose="05040102010807070707" pitchFamily="18" charset="2"/>
              <a:buChar char=""/>
            </a:pPr>
            <a:r>
              <a:rPr lang="en-US" sz="2150" dirty="0">
                <a:solidFill>
                  <a:srgbClr val="002060"/>
                </a:solidFill>
              </a:rPr>
              <a:t>Sophie is considering setting up an upmarket restaurant. She is interested in the income level in the local area, so she can estimate how many people would have the disposable income to eat out regularly. This will help her to quantify </a:t>
            </a:r>
            <a:r>
              <a:rPr lang="en-US" sz="2150" dirty="0" smtClean="0">
                <a:solidFill>
                  <a:srgbClr val="002060"/>
                </a:solidFill>
              </a:rPr>
              <a:t>demand.</a:t>
            </a:r>
          </a:p>
          <a:p>
            <a:pPr marL="396875" indent="-396875">
              <a:buClr>
                <a:schemeClr val="accent6">
                  <a:lumMod val="50000"/>
                </a:schemeClr>
              </a:buClr>
              <a:buFont typeface="Wingdings 3" panose="05040102010807070707" pitchFamily="18" charset="2"/>
              <a:buChar char=""/>
            </a:pPr>
            <a:r>
              <a:rPr lang="en-US" sz="2150" dirty="0" smtClean="0">
                <a:solidFill>
                  <a:srgbClr val="002060"/>
                </a:solidFill>
              </a:rPr>
              <a:t>Sophie </a:t>
            </a:r>
            <a:r>
              <a:rPr lang="en-US" sz="2150" dirty="0">
                <a:solidFill>
                  <a:srgbClr val="002060"/>
                </a:solidFill>
              </a:rPr>
              <a:t>would like to conduct a survey of the incomes of all local residents, but it would be incredibly time consuming to do this for even a local area, even if people were willing to share the information. For this reason she may decide to use secondary research conducted by the local council. Although it may not be exactly what she is looking for, Sophie is willing to trade off accuracy against time needed.</a:t>
            </a:r>
          </a:p>
          <a:p>
            <a:pPr marL="396875" indent="-396875">
              <a:buClr>
                <a:schemeClr val="accent6">
                  <a:lumMod val="50000"/>
                </a:schemeClr>
              </a:buClr>
              <a:buFont typeface="Wingdings 3" panose="05040102010807070707" pitchFamily="18" charset="2"/>
              <a:buChar char=""/>
            </a:pPr>
            <a:r>
              <a:rPr lang="en-US" sz="2150" dirty="0">
                <a:solidFill>
                  <a:srgbClr val="002060"/>
                </a:solidFill>
              </a:rPr>
              <a:t>If Sophie is satisfied that there are enough people in the local area with good incomes that will sustain a restaurant, she might carry out some primary research. This will help her to decide what pricing strategies might be most successful with the potential customers.</a:t>
            </a:r>
          </a:p>
        </p:txBody>
      </p:sp>
    </p:spTree>
    <p:extLst>
      <p:ext uri="{BB962C8B-B14F-4D97-AF65-F5344CB8AC3E}">
        <p14:creationId xmlns:p14="http://schemas.microsoft.com/office/powerpoint/2010/main" val="219214245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000" b="1" dirty="0" smtClean="0"/>
              <a:t>7.3 – Which Method is Best – Cost vs. Accuracy</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41</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9" y="1124744"/>
            <a:ext cx="8496942" cy="5693866"/>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550" dirty="0"/>
              <a:t>There would be little point in researching pricing strategies if secondary research showed there weren't enough customers. This shows why it is often best to use free or cheap secondary research first, to validate the basic idea before committing to the time and expense of doing primary research to test the idea fully.</a:t>
            </a:r>
          </a:p>
          <a:p>
            <a:pPr>
              <a:buClr>
                <a:schemeClr val="accent6">
                  <a:lumMod val="50000"/>
                </a:schemeClr>
              </a:buClr>
            </a:pPr>
            <a:r>
              <a:rPr lang="en-US" sz="2550" b="1" dirty="0">
                <a:solidFill>
                  <a:srgbClr val="FF0000"/>
                </a:solidFill>
              </a:rPr>
              <a:t>Exam question practice</a:t>
            </a:r>
          </a:p>
          <a:p>
            <a:pPr marL="457200" indent="-457200">
              <a:buClr>
                <a:schemeClr val="accent6">
                  <a:lumMod val="50000"/>
                </a:schemeClr>
              </a:buClr>
              <a:buFont typeface="+mj-lt"/>
              <a:buAutoNum type="arabicPeriod"/>
            </a:pPr>
            <a:r>
              <a:rPr lang="en-US" sz="2550" dirty="0" smtClean="0">
                <a:solidFill>
                  <a:srgbClr val="FF0000"/>
                </a:solidFill>
              </a:rPr>
              <a:t>Explain </a:t>
            </a:r>
            <a:r>
              <a:rPr lang="en-US" sz="2550" dirty="0">
                <a:solidFill>
                  <a:srgbClr val="FF0000"/>
                </a:solidFill>
              </a:rPr>
              <a:t>two reasons why an entrepreneur would conduct market research before launching a new product. (6 marks)</a:t>
            </a:r>
          </a:p>
          <a:p>
            <a:pPr marL="457200" indent="-457200">
              <a:buClr>
                <a:schemeClr val="accent6">
                  <a:lumMod val="50000"/>
                </a:schemeClr>
              </a:buClr>
              <a:buFont typeface="+mj-lt"/>
              <a:buAutoNum type="arabicPeriod"/>
            </a:pPr>
            <a:r>
              <a:rPr lang="en-US" sz="2550" dirty="0" smtClean="0">
                <a:solidFill>
                  <a:srgbClr val="FF0000"/>
                </a:solidFill>
              </a:rPr>
              <a:t>Analyse </a:t>
            </a:r>
            <a:r>
              <a:rPr lang="en-US" sz="2550" dirty="0">
                <a:solidFill>
                  <a:srgbClr val="FF0000"/>
                </a:solidFill>
              </a:rPr>
              <a:t>two benefits of carrying out primary research to an entrepreneur planning to expand their business into a new location. (8 marks)</a:t>
            </a:r>
          </a:p>
        </p:txBody>
      </p:sp>
      <p:sp>
        <p:nvSpPr>
          <p:cNvPr id="3" name="TextBox 2">
            <a:hlinkClick r:id="rId3" action="ppaction://hlinkfile"/>
          </p:cNvPr>
          <p:cNvSpPr txBox="1"/>
          <p:nvPr/>
        </p:nvSpPr>
        <p:spPr>
          <a:xfrm>
            <a:off x="8284621" y="3510012"/>
            <a:ext cx="607859" cy="923330"/>
          </a:xfrm>
          <a:prstGeom prst="rect">
            <a:avLst/>
          </a:prstGeom>
          <a:noFill/>
        </p:spPr>
        <p:txBody>
          <a:bodyPr wrap="none" rtlCol="0">
            <a:spAutoFit/>
          </a:bodyPr>
          <a:lstStyle/>
          <a:p>
            <a:r>
              <a:rPr lang="en-GB" sz="5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57761743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000" b="1" dirty="0" smtClean="0"/>
              <a:t>7.4 – Sampling – Surveys and Questionnaires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9" y="1124744"/>
            <a:ext cx="5760639" cy="5509200"/>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200" dirty="0"/>
              <a:t>Often it isn't possible to complete research which includes all potential customers. </a:t>
            </a:r>
            <a:r>
              <a:rPr lang="en-US" sz="2200" dirty="0" smtClean="0"/>
              <a:t>E.g., </a:t>
            </a:r>
            <a:r>
              <a:rPr lang="en-US" sz="2200" dirty="0"/>
              <a:t>at the beginning of this chapter you learned about Dan - he would have found it very difficult to contact all fans of Brighton and </a:t>
            </a:r>
            <a:r>
              <a:rPr lang="en-US" sz="2200" dirty="0" smtClean="0"/>
              <a:t>Hove </a:t>
            </a:r>
            <a:r>
              <a:rPr lang="en-US" sz="2200" dirty="0"/>
              <a:t>Albion, as well as all away fans who may come to a match during the year. </a:t>
            </a:r>
            <a:endParaRPr lang="en-US" sz="2200" dirty="0" smtClean="0"/>
          </a:p>
          <a:p>
            <a:pPr marL="396875" indent="-396875">
              <a:buClr>
                <a:schemeClr val="accent6">
                  <a:lumMod val="50000"/>
                </a:schemeClr>
              </a:buClr>
              <a:buFont typeface="Wingdings 3" panose="05040102010807070707" pitchFamily="18" charset="2"/>
              <a:buChar char=""/>
            </a:pPr>
            <a:r>
              <a:rPr lang="en-US" sz="2200" dirty="0" smtClean="0"/>
              <a:t>Dan </a:t>
            </a:r>
            <a:r>
              <a:rPr lang="en-US" sz="2200" dirty="0"/>
              <a:t>used an internet forum as a way of accessing some of the fans in his target market and then made an assumption that their opinion was a fair reflection of all of the fans in the </a:t>
            </a:r>
            <a:r>
              <a:rPr lang="en-US" sz="2200" dirty="0" smtClean="0"/>
              <a:t>market.</a:t>
            </a:r>
          </a:p>
          <a:p>
            <a:pPr marL="396875" indent="-396875">
              <a:buClr>
                <a:schemeClr val="accent6">
                  <a:lumMod val="50000"/>
                </a:schemeClr>
              </a:buClr>
              <a:buFont typeface="Wingdings 3" panose="05040102010807070707" pitchFamily="18" charset="2"/>
              <a:buChar char=""/>
            </a:pPr>
            <a:r>
              <a:rPr lang="en-US" sz="2200" dirty="0" smtClean="0"/>
              <a:t>Dan </a:t>
            </a:r>
            <a:r>
              <a:rPr lang="en-US" sz="2200" dirty="0"/>
              <a:t>used a sample (the fans who responded) to make judgements about the whole population (all fans).</a:t>
            </a:r>
            <a:endParaRPr lang="en-US" sz="2200" dirty="0">
              <a:solidFill>
                <a:srgbClr val="FF0000"/>
              </a:solidFill>
            </a:endParaRPr>
          </a:p>
        </p:txBody>
      </p:sp>
      <p:pic>
        <p:nvPicPr>
          <p:cNvPr id="10" name="Picture 2" descr="imag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26513"/>
            <a:ext cx="2723803" cy="171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6096669" y="2852936"/>
            <a:ext cx="2723803" cy="1077218"/>
          </a:xfrm>
          <a:prstGeom prst="rect">
            <a:avLst/>
          </a:prstGeom>
        </p:spPr>
        <p:txBody>
          <a:bodyPr wrap="square">
            <a:spAutoFit/>
          </a:bodyPr>
          <a:lstStyle/>
          <a:p>
            <a:pPr algn="ctr"/>
            <a:r>
              <a:rPr lang="en-US" sz="1600" dirty="0">
                <a:solidFill>
                  <a:srgbClr val="000000"/>
                </a:solidFill>
                <a:latin typeface="Arial Unicode MS" panose="020B0604020202020204" pitchFamily="34" charset="-128"/>
              </a:rPr>
              <a:t>Surveys and questionnaires can gather information from a sample of potential consumers</a:t>
            </a:r>
            <a:endParaRPr lang="en-GB" sz="1600" dirty="0"/>
          </a:p>
        </p:txBody>
      </p:sp>
      <p:pic>
        <p:nvPicPr>
          <p:cNvPr id="12" name="Picture 2" descr="Image result for survey monkey resul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3933056"/>
            <a:ext cx="2723803" cy="228799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084168" y="6228601"/>
            <a:ext cx="2723803" cy="584775"/>
          </a:xfrm>
          <a:prstGeom prst="rect">
            <a:avLst/>
          </a:prstGeom>
        </p:spPr>
        <p:txBody>
          <a:bodyPr wrap="square">
            <a:spAutoFit/>
          </a:bodyPr>
          <a:lstStyle/>
          <a:p>
            <a:pPr algn="ctr"/>
            <a:r>
              <a:rPr lang="en-US" sz="1600" dirty="0" smtClean="0">
                <a:solidFill>
                  <a:srgbClr val="000000"/>
                </a:solidFill>
                <a:latin typeface="Arial Unicode MS" panose="020B0604020202020204" pitchFamily="34" charset="-128"/>
              </a:rPr>
              <a:t>Survey Monkey Results Analysis</a:t>
            </a:r>
            <a:endParaRPr lang="en-GB" sz="1600" dirty="0"/>
          </a:p>
        </p:txBody>
      </p:sp>
    </p:spTree>
    <p:extLst>
      <p:ext uri="{BB962C8B-B14F-4D97-AF65-F5344CB8AC3E}">
        <p14:creationId xmlns:p14="http://schemas.microsoft.com/office/powerpoint/2010/main" val="139154711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000" b="1" dirty="0" smtClean="0"/>
              <a:t>7.4 – Sampling – Surveys and Questionnaires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9" y="1124744"/>
            <a:ext cx="5760639" cy="5716950"/>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150" dirty="0"/>
              <a:t>Market research often involves </a:t>
            </a:r>
            <a:r>
              <a:rPr lang="en-US" sz="2150" b="1" dirty="0">
                <a:solidFill>
                  <a:srgbClr val="FF0000"/>
                </a:solidFill>
              </a:rPr>
              <a:t>sampling</a:t>
            </a:r>
            <a:r>
              <a:rPr lang="en-US" sz="2150" dirty="0"/>
              <a:t>, particularly where quantitative primary research is required. Sampling is much quicker and easier than trying to collect data from a whole population. </a:t>
            </a:r>
            <a:endParaRPr lang="en-US" sz="2150" dirty="0" smtClean="0"/>
          </a:p>
          <a:p>
            <a:pPr marL="396875" indent="-396875">
              <a:buClr>
                <a:schemeClr val="accent6">
                  <a:lumMod val="50000"/>
                </a:schemeClr>
              </a:buClr>
              <a:buFont typeface="Wingdings 3" panose="05040102010807070707" pitchFamily="18" charset="2"/>
              <a:buChar char=""/>
            </a:pPr>
            <a:r>
              <a:rPr lang="en-US" sz="2150" dirty="0" smtClean="0"/>
              <a:t>Surveys </a:t>
            </a:r>
            <a:r>
              <a:rPr lang="en-US" sz="2150" dirty="0"/>
              <a:t>and questionnaires can gather information from a sample of potential consumers. The sample size must be large enough to reflect the variations in people's responses reasonably </a:t>
            </a:r>
            <a:r>
              <a:rPr lang="en-US" sz="2150" dirty="0" smtClean="0"/>
              <a:t>accurately.</a:t>
            </a:r>
          </a:p>
          <a:p>
            <a:pPr marL="396875" indent="-396875">
              <a:buClr>
                <a:schemeClr val="accent6">
                  <a:lumMod val="50000"/>
                </a:schemeClr>
              </a:buClr>
              <a:buFont typeface="Wingdings 3" panose="05040102010807070707" pitchFamily="18" charset="2"/>
              <a:buChar char=""/>
            </a:pPr>
            <a:r>
              <a:rPr lang="en-US" sz="2150" dirty="0" smtClean="0"/>
              <a:t>In </a:t>
            </a:r>
            <a:r>
              <a:rPr lang="en-US" sz="2150" dirty="0"/>
              <a:t>general, the larger a sample, the more confident we can be that it will represent the whole population. </a:t>
            </a:r>
            <a:endParaRPr lang="en-US" sz="2150" dirty="0" smtClean="0"/>
          </a:p>
          <a:p>
            <a:pPr marL="396875" indent="-396875">
              <a:buClr>
                <a:schemeClr val="accent6">
                  <a:lumMod val="50000"/>
                </a:schemeClr>
              </a:buClr>
              <a:buFont typeface="Wingdings 3" panose="05040102010807070707" pitchFamily="18" charset="2"/>
              <a:buChar char=""/>
            </a:pPr>
            <a:r>
              <a:rPr lang="en-US" sz="2150" dirty="0" smtClean="0"/>
              <a:t>An </a:t>
            </a:r>
            <a:r>
              <a:rPr lang="en-US" sz="2150" dirty="0"/>
              <a:t>entrepreneur faces a trade-off between accuracy (larger is better) and cost/time (smaller is better) when deciding on the size of a sample.</a:t>
            </a:r>
            <a:endParaRPr lang="en-US" sz="2150" dirty="0">
              <a:solidFill>
                <a:srgbClr val="FF0000"/>
              </a:solidFill>
            </a:endParaRPr>
          </a:p>
        </p:txBody>
      </p:sp>
      <p:pic>
        <p:nvPicPr>
          <p:cNvPr id="8194" name="Picture 2" descr="imag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26513"/>
            <a:ext cx="2723803" cy="171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6096669" y="2852936"/>
            <a:ext cx="2723803" cy="1077218"/>
          </a:xfrm>
          <a:prstGeom prst="rect">
            <a:avLst/>
          </a:prstGeom>
        </p:spPr>
        <p:txBody>
          <a:bodyPr wrap="square">
            <a:spAutoFit/>
          </a:bodyPr>
          <a:lstStyle/>
          <a:p>
            <a:pPr algn="ctr"/>
            <a:r>
              <a:rPr lang="en-US" sz="1600" dirty="0">
                <a:solidFill>
                  <a:srgbClr val="000000"/>
                </a:solidFill>
                <a:latin typeface="Arial Unicode MS" panose="020B0604020202020204" pitchFamily="34" charset="-128"/>
              </a:rPr>
              <a:t>Surveys and questionnaires can gather information from a sample of potential consumers</a:t>
            </a:r>
            <a:endParaRPr lang="en-GB" sz="1600" dirty="0"/>
          </a:p>
        </p:txBody>
      </p:sp>
      <p:pic>
        <p:nvPicPr>
          <p:cNvPr id="21506" name="Picture 2" descr="Image result for survey monkey resul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3933056"/>
            <a:ext cx="2723803" cy="228799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084168" y="6228601"/>
            <a:ext cx="2723803" cy="584775"/>
          </a:xfrm>
          <a:prstGeom prst="rect">
            <a:avLst/>
          </a:prstGeom>
        </p:spPr>
        <p:txBody>
          <a:bodyPr wrap="square">
            <a:spAutoFit/>
          </a:bodyPr>
          <a:lstStyle/>
          <a:p>
            <a:pPr algn="ctr"/>
            <a:r>
              <a:rPr lang="en-US" sz="1600" dirty="0" smtClean="0">
                <a:solidFill>
                  <a:srgbClr val="000000"/>
                </a:solidFill>
                <a:latin typeface="Arial Unicode MS" panose="020B0604020202020204" pitchFamily="34" charset="-128"/>
              </a:rPr>
              <a:t>Survey Monkey Results Analysis</a:t>
            </a:r>
            <a:endParaRPr lang="en-GB" sz="1600" dirty="0"/>
          </a:p>
        </p:txBody>
      </p:sp>
    </p:spTree>
    <p:extLst>
      <p:ext uri="{BB962C8B-B14F-4D97-AF65-F5344CB8AC3E}">
        <p14:creationId xmlns:p14="http://schemas.microsoft.com/office/powerpoint/2010/main" val="148858517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500" b="1" dirty="0" smtClean="0"/>
              <a:t>7.4 – Sampling – Surveys – Potential Bias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20" y="1139254"/>
            <a:ext cx="6264695" cy="5755422"/>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280" dirty="0"/>
              <a:t>The people in the sample must be selected carefully, otherwise It may have a bias towards one particular group. </a:t>
            </a:r>
            <a:endParaRPr lang="en-US" sz="2280" dirty="0" smtClean="0"/>
          </a:p>
          <a:p>
            <a:pPr marL="396875" indent="-396875">
              <a:buClr>
                <a:schemeClr val="accent6">
                  <a:lumMod val="50000"/>
                </a:schemeClr>
              </a:buClr>
              <a:buFont typeface="Wingdings 3" panose="05040102010807070707" pitchFamily="18" charset="2"/>
              <a:buChar char=""/>
            </a:pPr>
            <a:r>
              <a:rPr lang="en-US" sz="2280" dirty="0" smtClean="0"/>
              <a:t>Standing </a:t>
            </a:r>
            <a:r>
              <a:rPr lang="en-US" sz="2280" dirty="0"/>
              <a:t>in a shopping place during working hours and asking passers-by for an interview will definitely produce a biased sample because it will include a larger percentage of retired and unemployed people than that existing in the population as a </a:t>
            </a:r>
            <a:r>
              <a:rPr lang="en-US" sz="2280" dirty="0" smtClean="0"/>
              <a:t>whole.</a:t>
            </a:r>
          </a:p>
          <a:p>
            <a:pPr marL="396875" indent="-396875">
              <a:buClr>
                <a:schemeClr val="accent6">
                  <a:lumMod val="50000"/>
                </a:schemeClr>
              </a:buClr>
              <a:buFont typeface="Wingdings 3" panose="05040102010807070707" pitchFamily="18" charset="2"/>
              <a:buChar char=""/>
            </a:pPr>
            <a:r>
              <a:rPr lang="en-US" sz="2280" dirty="0" smtClean="0"/>
              <a:t>This </a:t>
            </a:r>
            <a:r>
              <a:rPr lang="en-US" sz="2280" dirty="0"/>
              <a:t>can be called a convenience sample as the researcher questions people who happen to be nearby. This might provide very unhelpful results if you wanted to know about customer preferences for an expensive new game. </a:t>
            </a:r>
            <a:endParaRPr lang="en-US" sz="2280" dirty="0">
              <a:solidFill>
                <a:srgbClr val="FF0000"/>
              </a:solidFill>
            </a:endParaRPr>
          </a:p>
        </p:txBody>
      </p:sp>
      <p:pic>
        <p:nvPicPr>
          <p:cNvPr id="22530" name="Picture 2" descr="Image result for bias samp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139254"/>
            <a:ext cx="2186607" cy="747091"/>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Image result for bias sampl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60232" y="2008733"/>
            <a:ext cx="2186607" cy="1494940"/>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for bias sampl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703" t="10245" r="5089"/>
          <a:stretch/>
        </p:blipFill>
        <p:spPr bwMode="auto">
          <a:xfrm>
            <a:off x="6660232" y="3717032"/>
            <a:ext cx="2186607" cy="1100017"/>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Image result for how exit polls got it wro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0232" y="5013176"/>
            <a:ext cx="2186607" cy="1605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1118"/>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500" b="1" dirty="0" smtClean="0"/>
              <a:t>7.4 – Sampling – Surveys – Potential Bias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20" y="1139254"/>
            <a:ext cx="6264695" cy="5533823"/>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080" dirty="0"/>
              <a:t>There are a number of techniques for selecting a sample which can help to avoid bias:</a:t>
            </a:r>
          </a:p>
          <a:p>
            <a:pPr marL="690563" indent="-293688">
              <a:buClr>
                <a:schemeClr val="accent6">
                  <a:lumMod val="50000"/>
                </a:schemeClr>
              </a:buClr>
              <a:buFont typeface="Arial" panose="020B0604020202020204" pitchFamily="34" charset="0"/>
              <a:buChar char="•"/>
            </a:pPr>
            <a:r>
              <a:rPr lang="en-US" sz="2080" dirty="0" smtClean="0"/>
              <a:t>A </a:t>
            </a:r>
            <a:r>
              <a:rPr lang="en-US" sz="2080" b="1" dirty="0">
                <a:solidFill>
                  <a:srgbClr val="FF0000"/>
                </a:solidFill>
              </a:rPr>
              <a:t>random sample </a:t>
            </a:r>
            <a:r>
              <a:rPr lang="en-US" sz="2080" dirty="0"/>
              <a:t>could be made representative of the population by taking, say, every 100th name from the electoral register. This can be expensive: it might involve visiting people at their homes several times, before finding them in and willing to answer questions. It might also take a lot of time to travel to different locations. </a:t>
            </a:r>
            <a:endParaRPr lang="en-US" sz="2080" dirty="0" smtClean="0"/>
          </a:p>
          <a:p>
            <a:pPr marL="690563" indent="-293688">
              <a:buClr>
                <a:schemeClr val="accent6">
                  <a:lumMod val="50000"/>
                </a:schemeClr>
              </a:buClr>
              <a:buFont typeface="Arial" panose="020B0604020202020204" pitchFamily="34" charset="0"/>
              <a:buChar char="•"/>
            </a:pPr>
            <a:r>
              <a:rPr lang="en-US" sz="2080" dirty="0"/>
              <a:t>Another alternative is </a:t>
            </a:r>
            <a:r>
              <a:rPr lang="en-US" sz="2080" b="1" dirty="0">
                <a:solidFill>
                  <a:srgbClr val="FF0000"/>
                </a:solidFill>
              </a:rPr>
              <a:t>stratified sampling</a:t>
            </a:r>
            <a:r>
              <a:rPr lang="en-US" sz="2080" dirty="0"/>
              <a:t>, which means selecting from a particular segment of the population. </a:t>
            </a:r>
            <a:r>
              <a:rPr lang="en-US" sz="2080" dirty="0" smtClean="0"/>
              <a:t>E.g. </a:t>
            </a:r>
            <a:r>
              <a:rPr lang="en-US" sz="2080" dirty="0"/>
              <a:t>Sophie (page 41) might try to interview only people who looked relatively prosperous, since the less well off people in the </a:t>
            </a:r>
            <a:r>
              <a:rPr lang="en-US" sz="2080" dirty="0" err="1"/>
              <a:t>neighbourhood</a:t>
            </a:r>
            <a:r>
              <a:rPr lang="en-US" sz="2080" dirty="0"/>
              <a:t> probably couldn't afford her prices</a:t>
            </a:r>
          </a:p>
        </p:txBody>
      </p:sp>
      <p:sp>
        <p:nvSpPr>
          <p:cNvPr id="12" name="TextBox 11">
            <a:hlinkClick r:id="rId9" action="ppaction://hlinkfile"/>
          </p:cNvPr>
          <p:cNvSpPr txBox="1"/>
          <p:nvPr/>
        </p:nvSpPr>
        <p:spPr>
          <a:xfrm>
            <a:off x="6979152" y="6248345"/>
            <a:ext cx="1584176" cy="369332"/>
          </a:xfrm>
          <a:prstGeom prst="rect">
            <a:avLst/>
          </a:prstGeom>
          <a:solidFill>
            <a:srgbClr val="FFC000"/>
          </a:solidFill>
          <a:ln w="57150">
            <a:solidFill>
              <a:srgbClr val="002060"/>
            </a:solidFill>
          </a:ln>
        </p:spPr>
        <p:txBody>
          <a:bodyPr wrap="square" rtlCol="0">
            <a:spAutoFit/>
          </a:bodyPr>
          <a:lstStyle/>
          <a:p>
            <a:pPr algn="ctr"/>
            <a:r>
              <a:rPr lang="en-GB" dirty="0" smtClean="0"/>
              <a:t>Quota Here</a:t>
            </a:r>
            <a:endParaRPr lang="en-GB" dirty="0"/>
          </a:p>
        </p:txBody>
      </p:sp>
      <p:sp>
        <p:nvSpPr>
          <p:cNvPr id="13" name="TextBox 12">
            <a:hlinkClick r:id="rId10" action="ppaction://hlinkfile"/>
          </p:cNvPr>
          <p:cNvSpPr txBox="1"/>
          <p:nvPr/>
        </p:nvSpPr>
        <p:spPr>
          <a:xfrm>
            <a:off x="6876256" y="4499828"/>
            <a:ext cx="1728192" cy="369332"/>
          </a:xfrm>
          <a:prstGeom prst="rect">
            <a:avLst/>
          </a:prstGeom>
          <a:solidFill>
            <a:srgbClr val="FFC000"/>
          </a:solidFill>
          <a:ln w="57150">
            <a:solidFill>
              <a:srgbClr val="002060"/>
            </a:solidFill>
          </a:ln>
        </p:spPr>
        <p:txBody>
          <a:bodyPr wrap="square" rtlCol="0">
            <a:spAutoFit/>
          </a:bodyPr>
          <a:lstStyle/>
          <a:p>
            <a:pPr algn="ctr"/>
            <a:r>
              <a:rPr lang="en-GB" dirty="0" smtClean="0"/>
              <a:t>Random Here</a:t>
            </a:r>
            <a:endParaRPr lang="en-GB" dirty="0"/>
          </a:p>
        </p:txBody>
      </p:sp>
      <p:sp>
        <p:nvSpPr>
          <p:cNvPr id="14" name="TextBox 13">
            <a:hlinkClick r:id="rId11" action="ppaction://hlinkfile"/>
          </p:cNvPr>
          <p:cNvSpPr txBox="1"/>
          <p:nvPr/>
        </p:nvSpPr>
        <p:spPr>
          <a:xfrm>
            <a:off x="6948264" y="2564904"/>
            <a:ext cx="1656184" cy="369332"/>
          </a:xfrm>
          <a:prstGeom prst="rect">
            <a:avLst/>
          </a:prstGeom>
          <a:solidFill>
            <a:srgbClr val="FFC000"/>
          </a:solidFill>
          <a:ln w="57150">
            <a:solidFill>
              <a:srgbClr val="002060"/>
            </a:solidFill>
          </a:ln>
        </p:spPr>
        <p:txBody>
          <a:bodyPr wrap="square" rtlCol="0">
            <a:spAutoFit/>
          </a:bodyPr>
          <a:lstStyle/>
          <a:p>
            <a:pPr algn="ctr"/>
            <a:r>
              <a:rPr lang="en-GB" dirty="0" smtClean="0"/>
              <a:t>Stratified Here</a:t>
            </a:r>
            <a:endParaRPr lang="en-GB" dirty="0"/>
          </a:p>
        </p:txBody>
      </p:sp>
      <p:pic>
        <p:nvPicPr>
          <p:cNvPr id="15" name="7 - Quota samp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660232" y="4941168"/>
            <a:ext cx="2160240" cy="1215135"/>
          </a:xfrm>
          <a:prstGeom prst="rect">
            <a:avLst/>
          </a:prstGeom>
          <a:effectLst>
            <a:outerShdw blurRad="50800" dist="38100" dir="2700000" algn="tl" rotWithShape="0">
              <a:prstClr val="black">
                <a:alpha val="40000"/>
              </a:prstClr>
            </a:outerShdw>
          </a:effectLst>
        </p:spPr>
      </p:pic>
      <p:pic>
        <p:nvPicPr>
          <p:cNvPr id="16" name="7 - Random S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660232" y="3054870"/>
            <a:ext cx="2160240" cy="1311963"/>
          </a:xfrm>
          <a:prstGeom prst="rect">
            <a:avLst/>
          </a:prstGeom>
          <a:effectLst>
            <a:outerShdw blurRad="50800" dist="38100" dir="2700000" algn="tl" rotWithShape="0">
              <a:prstClr val="black">
                <a:alpha val="40000"/>
              </a:prstClr>
            </a:outerShdw>
          </a:effectLst>
        </p:spPr>
      </p:pic>
      <p:pic>
        <p:nvPicPr>
          <p:cNvPr id="17" name="7 - Stratified Sampling">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660232" y="1119664"/>
            <a:ext cx="2160240" cy="12922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0689918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5"/>
                                        </p:tgtEl>
                                      </p:cBhvr>
                                    </p:cmd>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seq concurrent="1" nextAc="seek">
              <p:cTn id="12" restart="whenNotActive" fill="hold" evtFilter="cancelBubble" nodeType="interactiveSeq">
                <p:stCondLst>
                  <p:cond evt="onClick" delay="0">
                    <p:tgtEl>
                      <p:spTgt spid="1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7"/>
                                        </p:tgtEl>
                                      </p:cBhvr>
                                    </p:cmd>
                                  </p:childTnLst>
                                </p:cTn>
                              </p:par>
                            </p:childTnLst>
                          </p:cTn>
                        </p:par>
                      </p:childTnLst>
                    </p:cTn>
                  </p:par>
                </p:childTnLst>
              </p:cTn>
              <p:nextCondLst>
                <p:cond evt="onClick" delay="0">
                  <p:tgtEl>
                    <p:spTgt spid="17"/>
                  </p:tgtEl>
                </p:cond>
              </p:nextCondLst>
            </p:seq>
            <p:video>
              <p:cMediaNode vol="80000">
                <p:cTn id="17" fill="hold" display="0">
                  <p:stCondLst>
                    <p:cond delay="indefinite"/>
                  </p:stCondLst>
                </p:cTn>
                <p:tgtEl>
                  <p:spTgt spid="15"/>
                </p:tgtEl>
              </p:cMediaNode>
            </p:video>
            <p:video>
              <p:cMediaNode vol="80000">
                <p:cTn id="18" fill="hold" display="0">
                  <p:stCondLst>
                    <p:cond delay="indefinite"/>
                  </p:stCondLst>
                </p:cTn>
                <p:tgtEl>
                  <p:spTgt spid="16"/>
                </p:tgtEl>
              </p:cMediaNode>
            </p:video>
            <p:video>
              <p:cMediaNode vol="80000">
                <p:cTn id="19" fill="hold" display="0">
                  <p:stCondLst>
                    <p:cond delay="indefinite"/>
                  </p:stCondLst>
                </p:cTn>
                <p:tgtEl>
                  <p:spTgt spid="17"/>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500" b="1" dirty="0" smtClean="0"/>
              <a:t>7.4 – Sampling – Surveys – Potential Bias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20" y="1139254"/>
            <a:ext cx="6264695" cy="5478423"/>
          </a:xfrm>
          <a:prstGeom prst="rect">
            <a:avLst/>
          </a:prstGeom>
          <a:noFill/>
        </p:spPr>
        <p:txBody>
          <a:bodyPr wrap="square" rtlCol="0">
            <a:spAutoFit/>
          </a:bodyPr>
          <a:lstStyle/>
          <a:p>
            <a:pPr marL="396875" indent="-396875">
              <a:buClr>
                <a:schemeClr val="accent6">
                  <a:lumMod val="50000"/>
                </a:schemeClr>
              </a:buClr>
              <a:buFont typeface="Arial" panose="020B0604020202020204" pitchFamily="34" charset="0"/>
              <a:buChar char="•"/>
            </a:pPr>
            <a:r>
              <a:rPr lang="en-US" sz="2500" dirty="0" smtClean="0"/>
              <a:t>An </a:t>
            </a:r>
            <a:r>
              <a:rPr lang="en-US" sz="2500" dirty="0"/>
              <a:t>alternative would be a </a:t>
            </a:r>
            <a:r>
              <a:rPr lang="en-US" sz="2500" b="1" dirty="0">
                <a:solidFill>
                  <a:srgbClr val="FF0000"/>
                </a:solidFill>
              </a:rPr>
              <a:t>quota sample</a:t>
            </a:r>
            <a:r>
              <a:rPr lang="en-US" sz="2500" dirty="0"/>
              <a:t>. Using this method, a researcher ensures that responses from different groups of individuals accurately reflect the distribution of those groups in the population as a whole. </a:t>
            </a:r>
            <a:endParaRPr lang="en-US" sz="2500" dirty="0" smtClean="0"/>
          </a:p>
          <a:p>
            <a:pPr marL="396875" indent="-396875">
              <a:buClr>
                <a:schemeClr val="accent6">
                  <a:lumMod val="50000"/>
                </a:schemeClr>
              </a:buClr>
              <a:buFont typeface="Arial" panose="020B0604020202020204" pitchFamily="34" charset="0"/>
              <a:buChar char="•"/>
            </a:pPr>
            <a:r>
              <a:rPr lang="en-US" sz="2500" dirty="0" smtClean="0"/>
              <a:t>So </a:t>
            </a:r>
            <a:r>
              <a:rPr lang="en-US" sz="2500" dirty="0"/>
              <a:t>there would be representative groups distinguished according to age, gender, occupation and perhaps other factors too. The researcher would make sure to interview the required number of each group in order to get a certain percentage of each type of respondent in the sample.</a:t>
            </a:r>
          </a:p>
        </p:txBody>
      </p:sp>
      <p:sp>
        <p:nvSpPr>
          <p:cNvPr id="3" name="TextBox 2">
            <a:hlinkClick r:id="rId9" action="ppaction://hlinkfile"/>
          </p:cNvPr>
          <p:cNvSpPr txBox="1"/>
          <p:nvPr/>
        </p:nvSpPr>
        <p:spPr>
          <a:xfrm>
            <a:off x="6979152" y="6248345"/>
            <a:ext cx="1584176" cy="369332"/>
          </a:xfrm>
          <a:prstGeom prst="rect">
            <a:avLst/>
          </a:prstGeom>
          <a:solidFill>
            <a:srgbClr val="FFC000"/>
          </a:solidFill>
          <a:ln w="57150">
            <a:solidFill>
              <a:srgbClr val="002060"/>
            </a:solidFill>
          </a:ln>
        </p:spPr>
        <p:txBody>
          <a:bodyPr wrap="square" rtlCol="0">
            <a:spAutoFit/>
          </a:bodyPr>
          <a:lstStyle/>
          <a:p>
            <a:pPr algn="ctr"/>
            <a:r>
              <a:rPr lang="en-GB" dirty="0" smtClean="0"/>
              <a:t>Quota Here</a:t>
            </a:r>
            <a:endParaRPr lang="en-GB" dirty="0"/>
          </a:p>
        </p:txBody>
      </p:sp>
      <p:sp>
        <p:nvSpPr>
          <p:cNvPr id="10" name="TextBox 9">
            <a:hlinkClick r:id="rId10" action="ppaction://hlinkfile"/>
          </p:cNvPr>
          <p:cNvSpPr txBox="1"/>
          <p:nvPr/>
        </p:nvSpPr>
        <p:spPr>
          <a:xfrm>
            <a:off x="6876256" y="4499828"/>
            <a:ext cx="1728192" cy="369332"/>
          </a:xfrm>
          <a:prstGeom prst="rect">
            <a:avLst/>
          </a:prstGeom>
          <a:solidFill>
            <a:srgbClr val="FFC000"/>
          </a:solidFill>
          <a:ln w="57150">
            <a:solidFill>
              <a:srgbClr val="002060"/>
            </a:solidFill>
          </a:ln>
        </p:spPr>
        <p:txBody>
          <a:bodyPr wrap="square" rtlCol="0">
            <a:spAutoFit/>
          </a:bodyPr>
          <a:lstStyle/>
          <a:p>
            <a:pPr algn="ctr"/>
            <a:r>
              <a:rPr lang="en-GB" dirty="0" smtClean="0"/>
              <a:t>Random Here</a:t>
            </a:r>
            <a:endParaRPr lang="en-GB" dirty="0"/>
          </a:p>
        </p:txBody>
      </p:sp>
      <p:sp>
        <p:nvSpPr>
          <p:cNvPr id="11" name="TextBox 10">
            <a:hlinkClick r:id="rId11" action="ppaction://hlinkfile"/>
          </p:cNvPr>
          <p:cNvSpPr txBox="1"/>
          <p:nvPr/>
        </p:nvSpPr>
        <p:spPr>
          <a:xfrm>
            <a:off x="6948264" y="2564904"/>
            <a:ext cx="1656184" cy="369332"/>
          </a:xfrm>
          <a:prstGeom prst="rect">
            <a:avLst/>
          </a:prstGeom>
          <a:solidFill>
            <a:srgbClr val="FFC000"/>
          </a:solidFill>
          <a:ln w="57150">
            <a:solidFill>
              <a:srgbClr val="002060"/>
            </a:solidFill>
          </a:ln>
        </p:spPr>
        <p:txBody>
          <a:bodyPr wrap="square" rtlCol="0">
            <a:spAutoFit/>
          </a:bodyPr>
          <a:lstStyle/>
          <a:p>
            <a:pPr algn="ctr"/>
            <a:r>
              <a:rPr lang="en-GB" dirty="0" smtClean="0"/>
              <a:t>Stratified Here</a:t>
            </a:r>
            <a:endParaRPr lang="en-GB" dirty="0"/>
          </a:p>
        </p:txBody>
      </p:sp>
      <p:pic>
        <p:nvPicPr>
          <p:cNvPr id="9" name="7 - Quota samp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660232" y="4941168"/>
            <a:ext cx="2160240" cy="1215135"/>
          </a:xfrm>
          <a:prstGeom prst="rect">
            <a:avLst/>
          </a:prstGeom>
          <a:effectLst>
            <a:outerShdw blurRad="50800" dist="38100" dir="2700000" algn="tl" rotWithShape="0">
              <a:prstClr val="black">
                <a:alpha val="40000"/>
              </a:prstClr>
            </a:outerShdw>
          </a:effectLst>
        </p:spPr>
      </p:pic>
      <p:pic>
        <p:nvPicPr>
          <p:cNvPr id="12" name="7 - Random S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660232" y="3054870"/>
            <a:ext cx="2160240" cy="1311963"/>
          </a:xfrm>
          <a:prstGeom prst="rect">
            <a:avLst/>
          </a:prstGeom>
          <a:effectLst>
            <a:outerShdw blurRad="50800" dist="38100" dir="2700000" algn="tl" rotWithShape="0">
              <a:prstClr val="black">
                <a:alpha val="40000"/>
              </a:prstClr>
            </a:outerShdw>
          </a:effectLst>
        </p:spPr>
      </p:pic>
      <p:pic>
        <p:nvPicPr>
          <p:cNvPr id="13" name="7 - Stratified Sampling">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660232" y="1119664"/>
            <a:ext cx="2160240" cy="12922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906956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video>
              <p:cMediaNode vol="80000">
                <p:cTn id="13" fill="hold" display="0">
                  <p:stCondLst>
                    <p:cond delay="indefinite"/>
                  </p:stCondLst>
                </p:cTn>
                <p:tgtEl>
                  <p:spTgt spid="12"/>
                </p:tgtEl>
              </p:cMediaNode>
            </p:vide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3"/>
                                        </p:tgtEl>
                                      </p:cBhvr>
                                    </p:cmd>
                                  </p:childTnLst>
                                </p:cTn>
                              </p:par>
                            </p:childTnLst>
                          </p:cTn>
                        </p:par>
                      </p:childTnLst>
                    </p:cTn>
                  </p:par>
                </p:childTnLst>
              </p:cTn>
              <p:nextCondLst>
                <p:cond evt="onClick" delay="0">
                  <p:tgtEl>
                    <p:spTgt spid="13"/>
                  </p:tgtEl>
                </p:cond>
              </p:nextCondLst>
            </p:seq>
            <p:video>
              <p:cMediaNode vol="80000">
                <p:cTn id="19" fill="hold" display="0">
                  <p:stCondLst>
                    <p:cond delay="indefinite"/>
                  </p:stCondLst>
                </p:cTn>
                <p:tgtEl>
                  <p:spTgt spid="13"/>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500" b="1" dirty="0" smtClean="0"/>
              <a:t>7.4 – Sampling – Surveys – Potential Bias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20" y="1139254"/>
            <a:ext cx="6408712" cy="5361468"/>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2140" b="1" dirty="0">
                <a:solidFill>
                  <a:srgbClr val="FF0000"/>
                </a:solidFill>
              </a:rPr>
              <a:t>Sampling</a:t>
            </a:r>
            <a:r>
              <a:rPr lang="en-US" sz="2140" dirty="0">
                <a:solidFill>
                  <a:srgbClr val="FF0000"/>
                </a:solidFill>
              </a:rPr>
              <a:t> </a:t>
            </a:r>
            <a:r>
              <a:rPr lang="en-US" sz="2140" dirty="0"/>
              <a:t>involves collecting data from a group of people who will be representative of the target market or the population as a whole.</a:t>
            </a:r>
          </a:p>
          <a:p>
            <a:pPr marL="396875" indent="-396875">
              <a:buClr>
                <a:schemeClr val="accent6">
                  <a:lumMod val="50000"/>
                </a:schemeClr>
              </a:buClr>
              <a:buFont typeface="Wingdings 3" panose="05040102010807070707" pitchFamily="18" charset="2"/>
              <a:buChar char=""/>
            </a:pPr>
            <a:r>
              <a:rPr lang="en-US" sz="2140" b="1" dirty="0">
                <a:solidFill>
                  <a:srgbClr val="FF0000"/>
                </a:solidFill>
              </a:rPr>
              <a:t>Bias</a:t>
            </a:r>
            <a:r>
              <a:rPr lang="en-US" sz="2140" dirty="0">
                <a:solidFill>
                  <a:srgbClr val="FF0000"/>
                </a:solidFill>
              </a:rPr>
              <a:t> </a:t>
            </a:r>
            <a:r>
              <a:rPr lang="en-US" sz="2140" dirty="0"/>
              <a:t>occurs when information collected from a sample does not accurately reflect variations in the total population. This is likely if the sample is small or inappropriately selected.</a:t>
            </a:r>
          </a:p>
          <a:p>
            <a:pPr marL="396875" indent="-396875">
              <a:buClr>
                <a:schemeClr val="accent6">
                  <a:lumMod val="50000"/>
                </a:schemeClr>
              </a:buClr>
              <a:buFont typeface="Wingdings 3" panose="05040102010807070707" pitchFamily="18" charset="2"/>
              <a:buChar char=""/>
            </a:pPr>
            <a:r>
              <a:rPr lang="en-US" sz="2140" dirty="0"/>
              <a:t>A </a:t>
            </a:r>
            <a:r>
              <a:rPr lang="en-US" sz="2140" b="1" dirty="0">
                <a:solidFill>
                  <a:srgbClr val="FF0000"/>
                </a:solidFill>
              </a:rPr>
              <a:t>random sample </a:t>
            </a:r>
            <a:r>
              <a:rPr lang="en-US" sz="2140" dirty="0"/>
              <a:t>is one in which everyone has an equal chance of being selected.</a:t>
            </a:r>
          </a:p>
          <a:p>
            <a:pPr marL="396875" indent="-396875">
              <a:buClr>
                <a:schemeClr val="accent6">
                  <a:lumMod val="50000"/>
                </a:schemeClr>
              </a:buClr>
              <a:buFont typeface="Wingdings 3" panose="05040102010807070707" pitchFamily="18" charset="2"/>
              <a:buChar char=""/>
            </a:pPr>
            <a:r>
              <a:rPr lang="en-US" sz="2140" dirty="0"/>
              <a:t>A </a:t>
            </a:r>
            <a:r>
              <a:rPr lang="en-US" sz="2140" b="1" dirty="0">
                <a:solidFill>
                  <a:srgbClr val="FF0000"/>
                </a:solidFill>
              </a:rPr>
              <a:t>quota sample </a:t>
            </a:r>
            <a:r>
              <a:rPr lang="en-US" sz="2140" dirty="0"/>
              <a:t>involves dividing the target market into groups according to their consumer characteristics; a percentage of the sample will be allocated to each group.</a:t>
            </a:r>
          </a:p>
          <a:p>
            <a:pPr marL="396875" indent="-396875">
              <a:buClr>
                <a:schemeClr val="accent6">
                  <a:lumMod val="50000"/>
                </a:schemeClr>
              </a:buClr>
              <a:buFont typeface="Wingdings 3" panose="05040102010807070707" pitchFamily="18" charset="2"/>
              <a:buChar char=""/>
            </a:pPr>
            <a:r>
              <a:rPr lang="en-US" sz="2140" b="1" dirty="0">
                <a:solidFill>
                  <a:srgbClr val="FF0000"/>
                </a:solidFill>
              </a:rPr>
              <a:t>Stratified samples </a:t>
            </a:r>
            <a:r>
              <a:rPr lang="en-US" sz="2140" dirty="0"/>
              <a:t>are similar to quota samples but select participants within the groups on a random basis, to gain greater accuracy.</a:t>
            </a:r>
          </a:p>
        </p:txBody>
      </p:sp>
      <p:sp>
        <p:nvSpPr>
          <p:cNvPr id="3" name="TextBox 2">
            <a:hlinkClick r:id="rId9" action="ppaction://hlinkfile"/>
          </p:cNvPr>
          <p:cNvSpPr txBox="1"/>
          <p:nvPr/>
        </p:nvSpPr>
        <p:spPr>
          <a:xfrm>
            <a:off x="6979152" y="6248345"/>
            <a:ext cx="1584176" cy="369332"/>
          </a:xfrm>
          <a:prstGeom prst="rect">
            <a:avLst/>
          </a:prstGeom>
          <a:solidFill>
            <a:srgbClr val="FFC000"/>
          </a:solidFill>
          <a:ln w="57150">
            <a:solidFill>
              <a:srgbClr val="002060"/>
            </a:solidFill>
          </a:ln>
        </p:spPr>
        <p:txBody>
          <a:bodyPr wrap="square" rtlCol="0">
            <a:spAutoFit/>
          </a:bodyPr>
          <a:lstStyle/>
          <a:p>
            <a:pPr algn="ctr"/>
            <a:r>
              <a:rPr lang="en-GB" dirty="0" smtClean="0"/>
              <a:t>Quota Here</a:t>
            </a:r>
            <a:endParaRPr lang="en-GB" dirty="0"/>
          </a:p>
        </p:txBody>
      </p:sp>
      <p:sp>
        <p:nvSpPr>
          <p:cNvPr id="10" name="TextBox 9">
            <a:hlinkClick r:id="rId10" action="ppaction://hlinkfile"/>
          </p:cNvPr>
          <p:cNvSpPr txBox="1"/>
          <p:nvPr/>
        </p:nvSpPr>
        <p:spPr>
          <a:xfrm>
            <a:off x="6876256" y="4499828"/>
            <a:ext cx="1728192" cy="369332"/>
          </a:xfrm>
          <a:prstGeom prst="rect">
            <a:avLst/>
          </a:prstGeom>
          <a:solidFill>
            <a:srgbClr val="FFC000"/>
          </a:solidFill>
          <a:ln w="57150">
            <a:solidFill>
              <a:srgbClr val="002060"/>
            </a:solidFill>
          </a:ln>
        </p:spPr>
        <p:txBody>
          <a:bodyPr wrap="square" rtlCol="0">
            <a:spAutoFit/>
          </a:bodyPr>
          <a:lstStyle/>
          <a:p>
            <a:pPr algn="ctr"/>
            <a:r>
              <a:rPr lang="en-GB" dirty="0" smtClean="0"/>
              <a:t>Random Here</a:t>
            </a:r>
            <a:endParaRPr lang="en-GB" dirty="0"/>
          </a:p>
        </p:txBody>
      </p:sp>
      <p:sp>
        <p:nvSpPr>
          <p:cNvPr id="11" name="TextBox 10">
            <a:hlinkClick r:id="rId11" action="ppaction://hlinkfile"/>
          </p:cNvPr>
          <p:cNvSpPr txBox="1"/>
          <p:nvPr/>
        </p:nvSpPr>
        <p:spPr>
          <a:xfrm>
            <a:off x="6948264" y="2564904"/>
            <a:ext cx="1656184" cy="369332"/>
          </a:xfrm>
          <a:prstGeom prst="rect">
            <a:avLst/>
          </a:prstGeom>
          <a:solidFill>
            <a:srgbClr val="FFC000"/>
          </a:solidFill>
          <a:ln w="57150">
            <a:solidFill>
              <a:srgbClr val="002060"/>
            </a:solidFill>
          </a:ln>
        </p:spPr>
        <p:txBody>
          <a:bodyPr wrap="square" rtlCol="0">
            <a:spAutoFit/>
          </a:bodyPr>
          <a:lstStyle/>
          <a:p>
            <a:pPr algn="ctr"/>
            <a:r>
              <a:rPr lang="en-GB" dirty="0" smtClean="0"/>
              <a:t>Stratified Here</a:t>
            </a:r>
            <a:endParaRPr lang="en-GB" dirty="0"/>
          </a:p>
        </p:txBody>
      </p:sp>
      <p:pic>
        <p:nvPicPr>
          <p:cNvPr id="9" name="7 - Quota samp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660232" y="4941168"/>
            <a:ext cx="2160240" cy="1215135"/>
          </a:xfrm>
          <a:prstGeom prst="rect">
            <a:avLst/>
          </a:prstGeom>
          <a:effectLst>
            <a:outerShdw blurRad="50800" dist="38100" dir="2700000" algn="tl" rotWithShape="0">
              <a:prstClr val="black">
                <a:alpha val="40000"/>
              </a:prstClr>
            </a:outerShdw>
          </a:effectLst>
        </p:spPr>
      </p:pic>
      <p:pic>
        <p:nvPicPr>
          <p:cNvPr id="12" name="7 - Random S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660232" y="3054870"/>
            <a:ext cx="2160240" cy="1311963"/>
          </a:xfrm>
          <a:prstGeom prst="rect">
            <a:avLst/>
          </a:prstGeom>
          <a:effectLst>
            <a:outerShdw blurRad="50800" dist="38100" dir="2700000" algn="tl" rotWithShape="0">
              <a:prstClr val="black">
                <a:alpha val="40000"/>
              </a:prstClr>
            </a:outerShdw>
          </a:effectLst>
        </p:spPr>
      </p:pic>
      <p:pic>
        <p:nvPicPr>
          <p:cNvPr id="13" name="7 - Stratified Sampling">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660232" y="1119664"/>
            <a:ext cx="2160240" cy="12922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798598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video>
              <p:cMediaNode vol="80000">
                <p:cTn id="13" fill="hold" display="0">
                  <p:stCondLst>
                    <p:cond delay="indefinite"/>
                  </p:stCondLst>
                </p:cTn>
                <p:tgtEl>
                  <p:spTgt spid="12"/>
                </p:tgtEl>
              </p:cMediaNode>
            </p:vide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3"/>
                                        </p:tgtEl>
                                      </p:cBhvr>
                                    </p:cmd>
                                  </p:childTnLst>
                                </p:cTn>
                              </p:par>
                            </p:childTnLst>
                          </p:cTn>
                        </p:par>
                      </p:childTnLst>
                    </p:cTn>
                  </p:par>
                </p:childTnLst>
              </p:cTn>
              <p:nextCondLst>
                <p:cond evt="onClick" delay="0">
                  <p:tgtEl>
                    <p:spTgt spid="13"/>
                  </p:tgtEl>
                </p:cond>
              </p:nextCondLst>
            </p:seq>
            <p:video>
              <p:cMediaNode vol="80000">
                <p:cTn id="19" fill="hold" display="0">
                  <p:stCondLst>
                    <p:cond delay="indefinite"/>
                  </p:stCondLst>
                </p:cTn>
                <p:tgtEl>
                  <p:spTgt spid="13"/>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500" b="1" dirty="0" smtClean="0"/>
              <a:t>7.4 – Sampling – Surveys – Potential Bias</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323528" y="1139254"/>
            <a:ext cx="6264696" cy="5453801"/>
          </a:xfrm>
          <a:prstGeom prst="rect">
            <a:avLst/>
          </a:prstGeom>
          <a:solidFill>
            <a:schemeClr val="tx2">
              <a:lumMod val="20000"/>
              <a:lumOff val="80000"/>
            </a:schemeClr>
          </a:solidFill>
          <a:ln w="57150">
            <a:solidFill>
              <a:srgbClr val="002060"/>
            </a:solidFill>
          </a:ln>
        </p:spPr>
        <p:txBody>
          <a:bodyPr wrap="square" rtlCol="0">
            <a:spAutoFit/>
          </a:bodyPr>
          <a:lstStyle/>
          <a:p>
            <a:pPr>
              <a:buClr>
                <a:schemeClr val="accent6">
                  <a:lumMod val="50000"/>
                </a:schemeClr>
              </a:buClr>
            </a:pPr>
            <a:r>
              <a:rPr lang="en-US" sz="2680" b="1" dirty="0" smtClean="0"/>
              <a:t>Watch out</a:t>
            </a:r>
          </a:p>
          <a:p>
            <a:pPr marL="396875" indent="-396875">
              <a:buClr>
                <a:schemeClr val="accent6">
                  <a:lumMod val="50000"/>
                </a:schemeClr>
              </a:buClr>
              <a:buFont typeface="Wingdings 3" panose="05040102010807070707" pitchFamily="18" charset="2"/>
              <a:buChar char=""/>
            </a:pPr>
            <a:r>
              <a:rPr lang="en-US" sz="2680" dirty="0" smtClean="0"/>
              <a:t>Market </a:t>
            </a:r>
            <a:r>
              <a:rPr lang="en-US" sz="2680" dirty="0"/>
              <a:t>research is often much more sophisticated than just doing questionnaires. In fact, very little market research is done this way. </a:t>
            </a:r>
            <a:endParaRPr lang="en-US" sz="2680" dirty="0" smtClean="0"/>
          </a:p>
          <a:p>
            <a:pPr marL="396875" indent="-396875">
              <a:buClr>
                <a:schemeClr val="accent6">
                  <a:lumMod val="50000"/>
                </a:schemeClr>
              </a:buClr>
              <a:buFont typeface="Wingdings 3" panose="05040102010807070707" pitchFamily="18" charset="2"/>
              <a:buChar char=""/>
            </a:pPr>
            <a:r>
              <a:rPr lang="en-US" sz="2680" dirty="0" smtClean="0"/>
              <a:t>Instead</a:t>
            </a:r>
            <a:r>
              <a:rPr lang="en-US" sz="2680" dirty="0"/>
              <a:t>, a lot of research is done using observation and focus groups because it gives a much deeper understanding of the customers and the </a:t>
            </a:r>
            <a:r>
              <a:rPr lang="en-US" sz="2680" dirty="0" smtClean="0"/>
              <a:t>market.</a:t>
            </a:r>
          </a:p>
          <a:p>
            <a:pPr marL="396875" indent="-396875">
              <a:buClr>
                <a:schemeClr val="accent6">
                  <a:lumMod val="50000"/>
                </a:schemeClr>
              </a:buClr>
              <a:buFont typeface="Wingdings 3" panose="05040102010807070707" pitchFamily="18" charset="2"/>
              <a:buChar char=""/>
            </a:pPr>
            <a:r>
              <a:rPr lang="en-US" sz="2680" dirty="0" smtClean="0"/>
              <a:t>Also </a:t>
            </a:r>
            <a:r>
              <a:rPr lang="en-US" sz="2680" dirty="0"/>
              <a:t>it is often possible to observe people who wouldn't be willing to fill in a questionnaire.</a:t>
            </a:r>
          </a:p>
        </p:txBody>
      </p:sp>
      <p:sp>
        <p:nvSpPr>
          <p:cNvPr id="3" name="TextBox 2">
            <a:hlinkClick r:id="rId9" action="ppaction://hlinkfile"/>
          </p:cNvPr>
          <p:cNvSpPr txBox="1"/>
          <p:nvPr/>
        </p:nvSpPr>
        <p:spPr>
          <a:xfrm>
            <a:off x="6979152" y="6248345"/>
            <a:ext cx="1584176" cy="369332"/>
          </a:xfrm>
          <a:prstGeom prst="rect">
            <a:avLst/>
          </a:prstGeom>
          <a:solidFill>
            <a:srgbClr val="FFC000"/>
          </a:solidFill>
          <a:ln w="57150">
            <a:solidFill>
              <a:srgbClr val="002060"/>
            </a:solidFill>
          </a:ln>
        </p:spPr>
        <p:txBody>
          <a:bodyPr wrap="square" rtlCol="0">
            <a:spAutoFit/>
          </a:bodyPr>
          <a:lstStyle/>
          <a:p>
            <a:pPr algn="ctr"/>
            <a:r>
              <a:rPr lang="en-GB" dirty="0" smtClean="0"/>
              <a:t>Quota Here</a:t>
            </a:r>
            <a:endParaRPr lang="en-GB" dirty="0"/>
          </a:p>
        </p:txBody>
      </p:sp>
      <p:sp>
        <p:nvSpPr>
          <p:cNvPr id="10" name="TextBox 9">
            <a:hlinkClick r:id="rId10" action="ppaction://hlinkfile"/>
          </p:cNvPr>
          <p:cNvSpPr txBox="1"/>
          <p:nvPr/>
        </p:nvSpPr>
        <p:spPr>
          <a:xfrm>
            <a:off x="6876256" y="4499828"/>
            <a:ext cx="1728192" cy="369332"/>
          </a:xfrm>
          <a:prstGeom prst="rect">
            <a:avLst/>
          </a:prstGeom>
          <a:solidFill>
            <a:srgbClr val="FFC000"/>
          </a:solidFill>
          <a:ln w="57150">
            <a:solidFill>
              <a:srgbClr val="002060"/>
            </a:solidFill>
          </a:ln>
        </p:spPr>
        <p:txBody>
          <a:bodyPr wrap="square" rtlCol="0">
            <a:spAutoFit/>
          </a:bodyPr>
          <a:lstStyle/>
          <a:p>
            <a:pPr algn="ctr"/>
            <a:r>
              <a:rPr lang="en-GB" dirty="0" smtClean="0"/>
              <a:t>Random Here</a:t>
            </a:r>
            <a:endParaRPr lang="en-GB" dirty="0"/>
          </a:p>
        </p:txBody>
      </p:sp>
      <p:sp>
        <p:nvSpPr>
          <p:cNvPr id="11" name="TextBox 10">
            <a:hlinkClick r:id="rId11" action="ppaction://hlinkfile"/>
          </p:cNvPr>
          <p:cNvSpPr txBox="1"/>
          <p:nvPr/>
        </p:nvSpPr>
        <p:spPr>
          <a:xfrm>
            <a:off x="6948264" y="2564904"/>
            <a:ext cx="1656184" cy="369332"/>
          </a:xfrm>
          <a:prstGeom prst="rect">
            <a:avLst/>
          </a:prstGeom>
          <a:solidFill>
            <a:srgbClr val="FFC000"/>
          </a:solidFill>
          <a:ln w="57150">
            <a:solidFill>
              <a:srgbClr val="002060"/>
            </a:solidFill>
          </a:ln>
        </p:spPr>
        <p:txBody>
          <a:bodyPr wrap="square" rtlCol="0">
            <a:spAutoFit/>
          </a:bodyPr>
          <a:lstStyle/>
          <a:p>
            <a:pPr algn="ctr"/>
            <a:r>
              <a:rPr lang="en-GB" dirty="0" smtClean="0"/>
              <a:t>Stratified Here</a:t>
            </a:r>
            <a:endParaRPr lang="en-GB" dirty="0"/>
          </a:p>
        </p:txBody>
      </p:sp>
      <p:pic>
        <p:nvPicPr>
          <p:cNvPr id="9" name="7 - Quota sampl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660232" y="4941168"/>
            <a:ext cx="2160240" cy="1215135"/>
          </a:xfrm>
          <a:prstGeom prst="rect">
            <a:avLst/>
          </a:prstGeom>
          <a:effectLst>
            <a:outerShdw blurRad="50800" dist="38100" dir="2700000" algn="tl" rotWithShape="0">
              <a:prstClr val="black">
                <a:alpha val="40000"/>
              </a:prstClr>
            </a:outerShdw>
          </a:effectLst>
        </p:spPr>
      </p:pic>
      <p:pic>
        <p:nvPicPr>
          <p:cNvPr id="12" name="7 - Random S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3"/>
          <a:stretch>
            <a:fillRect/>
          </a:stretch>
        </p:blipFill>
        <p:spPr>
          <a:xfrm>
            <a:off x="6660232" y="3054870"/>
            <a:ext cx="2160240" cy="1311963"/>
          </a:xfrm>
          <a:prstGeom prst="rect">
            <a:avLst/>
          </a:prstGeom>
          <a:effectLst>
            <a:outerShdw blurRad="50800" dist="38100" dir="2700000" algn="tl" rotWithShape="0">
              <a:prstClr val="black">
                <a:alpha val="40000"/>
              </a:prstClr>
            </a:outerShdw>
          </a:effectLst>
        </p:spPr>
      </p:pic>
      <p:pic>
        <p:nvPicPr>
          <p:cNvPr id="13" name="7 - Stratified Sampling">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4"/>
          <a:stretch>
            <a:fillRect/>
          </a:stretch>
        </p:blipFill>
        <p:spPr>
          <a:xfrm>
            <a:off x="6660232" y="1119664"/>
            <a:ext cx="2160240" cy="12922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6127019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video>
              <p:cMediaNode vol="80000">
                <p:cTn id="13" fill="hold" display="0">
                  <p:stCondLst>
                    <p:cond delay="indefinite"/>
                  </p:stCondLst>
                </p:cTn>
                <p:tgtEl>
                  <p:spTgt spid="12"/>
                </p:tgtEl>
              </p:cMediaNode>
            </p:vide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3"/>
                                        </p:tgtEl>
                                      </p:cBhvr>
                                    </p:cmd>
                                  </p:childTnLst>
                                </p:cTn>
                              </p:par>
                            </p:childTnLst>
                          </p:cTn>
                        </p:par>
                      </p:childTnLst>
                    </p:cTn>
                  </p:par>
                </p:childTnLst>
              </p:cTn>
              <p:nextCondLst>
                <p:cond evt="onClick" delay="0">
                  <p:tgtEl>
                    <p:spTgt spid="13"/>
                  </p:tgtEl>
                </p:cond>
              </p:nextCondLst>
            </p:seq>
            <p:video>
              <p:cMediaNode vol="80000">
                <p:cTn id="19" fill="hold" display="0">
                  <p:stCondLst>
                    <p:cond delay="indefinite"/>
                  </p:stCondLst>
                </p:cTn>
                <p:tgtEl>
                  <p:spTgt spid="1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7.4 – Case Study - </a:t>
            </a:r>
            <a:r>
              <a:rPr lang="en-US" sz="3100" dirty="0"/>
              <a:t>Apple vs. Market Research</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438412"/>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1930" dirty="0" smtClean="0"/>
              <a:t>Steve </a:t>
            </a:r>
            <a:r>
              <a:rPr lang="en-US" sz="1930" dirty="0"/>
              <a:t>Jobs' opinions about market research </a:t>
            </a:r>
            <a:r>
              <a:rPr lang="en-US" sz="1930" dirty="0" smtClean="0"/>
              <a:t>are</a:t>
            </a:r>
            <a:br>
              <a:rPr lang="en-US" sz="1930" dirty="0" smtClean="0"/>
            </a:br>
            <a:r>
              <a:rPr lang="en-US" sz="1930" dirty="0" smtClean="0"/>
              <a:t>well </a:t>
            </a:r>
            <a:r>
              <a:rPr lang="en-US" sz="1930" dirty="0"/>
              <a:t>documented. In several separate interviews </a:t>
            </a:r>
            <a:r>
              <a:rPr lang="en-US" sz="1930" dirty="0" smtClean="0"/>
              <a:t/>
            </a:r>
            <a:br>
              <a:rPr lang="en-US" sz="1930" dirty="0" smtClean="0"/>
            </a:br>
            <a:r>
              <a:rPr lang="en-US" sz="1930" dirty="0" smtClean="0"/>
              <a:t>he </a:t>
            </a:r>
            <a:r>
              <a:rPr lang="en-US" sz="1930" dirty="0"/>
              <a:t>dismissed the value of market research when </a:t>
            </a:r>
            <a:r>
              <a:rPr lang="en-US" sz="1930" dirty="0" smtClean="0"/>
              <a:t/>
            </a:r>
            <a:br>
              <a:rPr lang="en-US" sz="1930" dirty="0" smtClean="0"/>
            </a:br>
            <a:r>
              <a:rPr lang="en-US" sz="1930" dirty="0" smtClean="0"/>
              <a:t>developing </a:t>
            </a:r>
            <a:r>
              <a:rPr lang="en-US" sz="1930" dirty="0"/>
              <a:t>new products at Apple.</a:t>
            </a:r>
          </a:p>
          <a:p>
            <a:pPr marL="396875" indent="-396875">
              <a:buClr>
                <a:schemeClr val="accent6">
                  <a:lumMod val="50000"/>
                </a:schemeClr>
              </a:buClr>
              <a:buFont typeface="Wingdings 3" panose="05040102010807070707" pitchFamily="18" charset="2"/>
              <a:buChar char=""/>
            </a:pPr>
            <a:r>
              <a:rPr lang="en-US" sz="1930" dirty="0"/>
              <a:t>"A lot of times, people don't know what they </a:t>
            </a:r>
            <a:r>
              <a:rPr lang="en-US" sz="1930" dirty="0" smtClean="0"/>
              <a:t>want </a:t>
            </a:r>
            <a:br>
              <a:rPr lang="en-US" sz="1930" dirty="0" smtClean="0"/>
            </a:br>
            <a:r>
              <a:rPr lang="en-US" sz="1930" dirty="0" smtClean="0"/>
              <a:t>until </a:t>
            </a:r>
            <a:r>
              <a:rPr lang="en-US" sz="1930" dirty="0"/>
              <a:t>you show it to </a:t>
            </a:r>
            <a:r>
              <a:rPr lang="en-US" sz="1930" dirty="0" smtClean="0"/>
              <a:t>them. You </a:t>
            </a:r>
            <a:r>
              <a:rPr lang="en-US" sz="1930" dirty="0"/>
              <a:t>can't just ask </a:t>
            </a:r>
            <a:r>
              <a:rPr lang="en-US" sz="1930" dirty="0" smtClean="0"/>
              <a:t/>
            </a:r>
            <a:br>
              <a:rPr lang="en-US" sz="1930" dirty="0" smtClean="0"/>
            </a:br>
            <a:r>
              <a:rPr lang="en-US" sz="1930" dirty="0" smtClean="0"/>
              <a:t>customers </a:t>
            </a:r>
            <a:r>
              <a:rPr lang="en-US" sz="1930" dirty="0"/>
              <a:t>what they want then </a:t>
            </a:r>
            <a:r>
              <a:rPr lang="en-US" sz="1930" dirty="0" smtClean="0"/>
              <a:t>try </a:t>
            </a:r>
            <a:r>
              <a:rPr lang="en-US" sz="1930" dirty="0"/>
              <a:t>to give that to </a:t>
            </a:r>
            <a:r>
              <a:rPr lang="en-US" sz="1930" dirty="0" smtClean="0"/>
              <a:t/>
            </a:r>
            <a:br>
              <a:rPr lang="en-US" sz="1930" dirty="0" smtClean="0"/>
            </a:br>
            <a:r>
              <a:rPr lang="en-US" sz="1930" dirty="0" smtClean="0"/>
              <a:t>them</a:t>
            </a:r>
            <a:r>
              <a:rPr lang="en-US" sz="1930" dirty="0"/>
              <a:t>. By the time you get it built, they'll want something new."</a:t>
            </a:r>
          </a:p>
          <a:p>
            <a:pPr marL="396875" indent="-396875">
              <a:buClr>
                <a:schemeClr val="accent6">
                  <a:lumMod val="50000"/>
                </a:schemeClr>
              </a:buClr>
              <a:buFont typeface="Wingdings 3" panose="05040102010807070707" pitchFamily="18" charset="2"/>
              <a:buChar char=""/>
            </a:pPr>
            <a:r>
              <a:rPr lang="en-US" sz="1930" dirty="0"/>
              <a:t>When asked what market research went into the iPad, </a:t>
            </a:r>
            <a:r>
              <a:rPr lang="en-US" sz="1930" dirty="0" err="1"/>
              <a:t>Mr</a:t>
            </a:r>
            <a:r>
              <a:rPr lang="en-US" sz="1930" dirty="0"/>
              <a:t> Jobs replied: "None. It's not the </a:t>
            </a:r>
            <a:r>
              <a:rPr lang="en-US" sz="1930" dirty="0" smtClean="0"/>
              <a:t>consumers‘ job </a:t>
            </a:r>
            <a:r>
              <a:rPr lang="en-US" sz="1930" dirty="0"/>
              <a:t>to know what they want."</a:t>
            </a:r>
          </a:p>
          <a:p>
            <a:pPr marL="396875" indent="-396875">
              <a:buClr>
                <a:schemeClr val="accent6">
                  <a:lumMod val="50000"/>
                </a:schemeClr>
              </a:buClr>
              <a:buFont typeface="Wingdings 3" panose="05040102010807070707" pitchFamily="18" charset="2"/>
              <a:buChar char=""/>
            </a:pPr>
            <a:r>
              <a:rPr lang="en-US" sz="1930" dirty="0"/>
              <a:t>Meanwhile, Vicky Rogers swears by the market research she conducted when setting up </a:t>
            </a:r>
            <a:r>
              <a:rPr lang="en-US" sz="1930" b="1" dirty="0"/>
              <a:t>Really Lovely Camping Company</a:t>
            </a:r>
            <a:r>
              <a:rPr lang="en-US" sz="1930" dirty="0"/>
              <a:t> in 2009. Vicky had been taken on holiday to Scotland by her boyfriend for their anniversary. She was initially </a:t>
            </a:r>
            <a:r>
              <a:rPr lang="en-US" sz="1930" dirty="0" err="1"/>
              <a:t>sceptical</a:t>
            </a:r>
            <a:r>
              <a:rPr lang="en-US" sz="1930" dirty="0"/>
              <a:t> when she found out her boyfriend had booked to go camping until she looked at the 'tent' they were staying in. </a:t>
            </a:r>
            <a:r>
              <a:rPr lang="en-US" sz="1930" dirty="0" smtClean="0"/>
              <a:t>The 'tent</a:t>
            </a:r>
            <a:r>
              <a:rPr lang="en-US" sz="1930" dirty="0"/>
              <a:t>' was actually a semi permanent geodesic fabric dome and had a log burner, a full size bed, a kitchen with a dishwasher and a </a:t>
            </a:r>
            <a:r>
              <a:rPr lang="en-US" sz="1930" dirty="0" smtClean="0"/>
              <a:t>42” </a:t>
            </a:r>
            <a:r>
              <a:rPr lang="en-US" sz="1930" dirty="0"/>
              <a:t>flat screen TV. Vicky quickly learned that this was 'glamping', not camping</a:t>
            </a:r>
            <a:r>
              <a:rPr lang="en-US" sz="1930" dirty="0" smtClean="0"/>
              <a:t>.</a:t>
            </a:r>
            <a:endParaRPr lang="en-US" sz="1930" dirty="0"/>
          </a:p>
        </p:txBody>
      </p:sp>
      <p:pic>
        <p:nvPicPr>
          <p:cNvPr id="4" name="7 - Steve Jobs on Market Researc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72200" y="1149836"/>
            <a:ext cx="2447547" cy="1385404"/>
          </a:xfrm>
          <a:prstGeom prst="rect">
            <a:avLst/>
          </a:prstGeom>
        </p:spPr>
      </p:pic>
      <p:sp>
        <p:nvSpPr>
          <p:cNvPr id="14" name="TextBox 13">
            <a:hlinkClick r:id="rId6" action="ppaction://hlinkfile"/>
          </p:cNvPr>
          <p:cNvSpPr txBox="1"/>
          <p:nvPr/>
        </p:nvSpPr>
        <p:spPr>
          <a:xfrm>
            <a:off x="6732240" y="2627620"/>
            <a:ext cx="1728192" cy="369332"/>
          </a:xfrm>
          <a:prstGeom prst="rect">
            <a:avLst/>
          </a:prstGeom>
          <a:solidFill>
            <a:srgbClr val="FFC000"/>
          </a:solidFill>
          <a:ln w="57150">
            <a:solidFill>
              <a:srgbClr val="002060"/>
            </a:solidFill>
          </a:ln>
        </p:spPr>
        <p:txBody>
          <a:bodyPr wrap="square" rtlCol="0">
            <a:spAutoFit/>
          </a:bodyPr>
          <a:lstStyle/>
          <a:p>
            <a:pPr algn="ctr"/>
            <a:r>
              <a:rPr lang="en-GB" dirty="0" smtClean="0"/>
              <a:t>Or Click Here</a:t>
            </a:r>
            <a:endParaRPr lang="en-GB" dirty="0"/>
          </a:p>
        </p:txBody>
      </p:sp>
    </p:spTree>
    <p:extLst>
      <p:ext uri="{BB962C8B-B14F-4D97-AF65-F5344CB8AC3E}">
        <p14:creationId xmlns:p14="http://schemas.microsoft.com/office/powerpoint/2010/main" val="158718848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7.4 – Case Study - </a:t>
            </a:r>
            <a:r>
              <a:rPr lang="en-US" sz="3100" dirty="0"/>
              <a:t>Apple vs. Market Research</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7056785" cy="5647700"/>
          </a:xfrm>
          <a:prstGeom prst="rect">
            <a:avLst/>
          </a:prstGeom>
          <a:noFill/>
        </p:spPr>
        <p:txBody>
          <a:bodyPr wrap="square" rtlCol="0">
            <a:spAutoFit/>
          </a:bodyPr>
          <a:lstStyle/>
          <a:p>
            <a:pPr marL="396875" indent="-396875">
              <a:buClr>
                <a:schemeClr val="accent6">
                  <a:lumMod val="50000"/>
                </a:schemeClr>
              </a:buClr>
              <a:buFont typeface="Wingdings 3" panose="05040102010807070707" pitchFamily="18" charset="2"/>
              <a:buChar char=""/>
            </a:pPr>
            <a:r>
              <a:rPr lang="en-US" sz="1900" dirty="0" smtClean="0"/>
              <a:t>She </a:t>
            </a:r>
            <a:r>
              <a:rPr lang="en-US" sz="1900" dirty="0"/>
              <a:t>returned from the holiday brimming with ideas. She was convinced that there was a market for glamping in the </a:t>
            </a:r>
            <a:r>
              <a:rPr lang="en-US" sz="1900" dirty="0" smtClean="0"/>
              <a:t>UK and </a:t>
            </a:r>
            <a:r>
              <a:rPr lang="en-US" sz="1900" dirty="0"/>
              <a:t>quickly began researching </a:t>
            </a:r>
            <a:r>
              <a:rPr lang="en-US" sz="1900" dirty="0" smtClean="0"/>
              <a:t>other </a:t>
            </a:r>
            <a:r>
              <a:rPr lang="en-US" sz="1900" dirty="0"/>
              <a:t>'posh' glamping places in the UK by using the internet and looking at travel guides and brochures. Excited by what she didn't see, she began to research suitable sites where she could set up her own glamping experience in the Forest of </a:t>
            </a:r>
            <a:r>
              <a:rPr lang="en-US" sz="1900" dirty="0" smtClean="0"/>
              <a:t>Dean, </a:t>
            </a:r>
            <a:r>
              <a:rPr lang="en-US" sz="1900" dirty="0"/>
              <a:t>around 50 miles away from her </a:t>
            </a:r>
            <a:r>
              <a:rPr lang="en-US" sz="1900" dirty="0" smtClean="0"/>
              <a:t>hometown. </a:t>
            </a:r>
            <a:r>
              <a:rPr lang="en-US" sz="1900" dirty="0"/>
              <a:t>Once she found a site she researched publications that were read by high income earners without children. These would become her target market so that she could advertise effectively.</a:t>
            </a:r>
          </a:p>
          <a:p>
            <a:pPr marL="396875" indent="-396875">
              <a:buClr>
                <a:schemeClr val="accent6">
                  <a:lumMod val="50000"/>
                </a:schemeClr>
              </a:buClr>
              <a:buFont typeface="Wingdings 3" panose="05040102010807070707" pitchFamily="18" charset="2"/>
              <a:buChar char=""/>
            </a:pPr>
            <a:r>
              <a:rPr lang="en-US" sz="1900" dirty="0" smtClean="0"/>
              <a:t>3 </a:t>
            </a:r>
            <a:r>
              <a:rPr lang="en-US" sz="1900" dirty="0"/>
              <a:t>years on the business is going from strength to strength. Looking back she says "market research gave me the confidence to go ahead with the business idea and give up my job." When asked what piece of research had been most useful, she answered without hesitation: "Finding out the level of competition, definitely. But I had no idea what media and promotion would influence my target market, so finding that out was really important too</a:t>
            </a:r>
            <a:r>
              <a:rPr lang="en-US" sz="1900" dirty="0" smtClean="0"/>
              <a:t>.</a:t>
            </a:r>
            <a:endParaRPr lang="en-US" sz="1900" dirty="0"/>
          </a:p>
        </p:txBody>
      </p:sp>
      <p:pic>
        <p:nvPicPr>
          <p:cNvPr id="24578" name="Picture 2" descr="Image result for glamp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08303" y="1139255"/>
            <a:ext cx="1512169" cy="910449"/>
          </a:xfrm>
          <a:prstGeom prst="rect">
            <a:avLst/>
          </a:prstGeom>
          <a:noFill/>
          <a:extLst>
            <a:ext uri="{909E8E84-426E-40DD-AFC4-6F175D3DCCD1}">
              <a14:hiddenFill xmlns:a14="http://schemas.microsoft.com/office/drawing/2010/main">
                <a:solidFill>
                  <a:srgbClr val="FFFFFF"/>
                </a:solidFill>
              </a14:hiddenFill>
            </a:ext>
          </a:extLst>
        </p:spPr>
      </p:pic>
      <p:pic>
        <p:nvPicPr>
          <p:cNvPr id="24584" name="Picture 8" descr="Image result for glamp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2" y="2225564"/>
            <a:ext cx="1512169" cy="1009373"/>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Image result for glamp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308301" y="3402596"/>
            <a:ext cx="1512169" cy="1178532"/>
          </a:xfrm>
          <a:prstGeom prst="rect">
            <a:avLst/>
          </a:prstGeom>
          <a:noFill/>
          <a:extLst>
            <a:ext uri="{909E8E84-426E-40DD-AFC4-6F175D3DCCD1}">
              <a14:hiddenFill xmlns:a14="http://schemas.microsoft.com/office/drawing/2010/main">
                <a:solidFill>
                  <a:srgbClr val="FFFFFF"/>
                </a:solidFill>
              </a14:hiddenFill>
            </a:ext>
          </a:extLst>
        </p:spPr>
      </p:pic>
      <p:pic>
        <p:nvPicPr>
          <p:cNvPr id="24588" name="Picture 12" descr="Image result for glamp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8300" y="4725144"/>
            <a:ext cx="1512169" cy="694607"/>
          </a:xfrm>
          <a:prstGeom prst="rect">
            <a:avLst/>
          </a:prstGeom>
          <a:noFill/>
          <a:extLst>
            <a:ext uri="{909E8E84-426E-40DD-AFC4-6F175D3DCCD1}">
              <a14:hiddenFill xmlns:a14="http://schemas.microsoft.com/office/drawing/2010/main">
                <a:solidFill>
                  <a:srgbClr val="FFFFFF"/>
                </a:solidFill>
              </a14:hiddenFill>
            </a:ext>
          </a:extLst>
        </p:spPr>
      </p:pic>
      <p:pic>
        <p:nvPicPr>
          <p:cNvPr id="24590" name="Picture 14" descr="Image result for glastonbury glamp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8299" y="5594892"/>
            <a:ext cx="1512169" cy="907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333315"/>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7.4 – Case Study - </a:t>
            </a:r>
            <a:r>
              <a:rPr lang="en-US" sz="3100" dirty="0"/>
              <a:t>Apple vs. Market Research</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530745"/>
          </a:xfrm>
          <a:prstGeom prst="rect">
            <a:avLst/>
          </a:prstGeom>
          <a:noFill/>
        </p:spPr>
        <p:txBody>
          <a:bodyPr wrap="square" rtlCol="0">
            <a:spAutoFit/>
          </a:bodyPr>
          <a:lstStyle/>
          <a:p>
            <a:pPr>
              <a:buClr>
                <a:schemeClr val="accent6">
                  <a:lumMod val="50000"/>
                </a:schemeClr>
              </a:buClr>
            </a:pPr>
            <a:r>
              <a:rPr lang="en-US" sz="1860" b="1" dirty="0" smtClean="0">
                <a:solidFill>
                  <a:srgbClr val="FF0000"/>
                </a:solidFill>
              </a:rPr>
              <a:t>Questions</a:t>
            </a:r>
            <a:endParaRPr lang="en-US" sz="1860" b="1" dirty="0">
              <a:solidFill>
                <a:srgbClr val="FF0000"/>
              </a:solidFill>
            </a:endParaRPr>
          </a:p>
          <a:p>
            <a:pPr marL="457200" indent="-457200">
              <a:buClr>
                <a:schemeClr val="accent6">
                  <a:lumMod val="50000"/>
                </a:schemeClr>
              </a:buClr>
              <a:buFont typeface="+mj-lt"/>
              <a:buAutoNum type="arabicParenR"/>
            </a:pPr>
            <a:r>
              <a:rPr lang="en-US" sz="1860" dirty="0" smtClean="0">
                <a:solidFill>
                  <a:srgbClr val="FF0000"/>
                </a:solidFill>
              </a:rPr>
              <a:t>Does </a:t>
            </a:r>
            <a:r>
              <a:rPr lang="en-US" sz="1860" dirty="0">
                <a:solidFill>
                  <a:srgbClr val="FF0000"/>
                </a:solidFill>
              </a:rPr>
              <a:t>Steve Jobs' viewpoint suggest that Apple is product or market orientated? (See page 30, Chapter 5</a:t>
            </a:r>
            <a:r>
              <a:rPr lang="en-US" sz="1860" dirty="0" smtClean="0">
                <a:solidFill>
                  <a:srgbClr val="FF0000"/>
                </a:solidFill>
              </a:rPr>
              <a:t>.) </a:t>
            </a:r>
            <a:r>
              <a:rPr lang="en-US" sz="1860" dirty="0">
                <a:solidFill>
                  <a:srgbClr val="FF0000"/>
                </a:solidFill>
              </a:rPr>
              <a:t>Explain your answer.</a:t>
            </a:r>
          </a:p>
          <a:p>
            <a:pPr marL="457200" indent="-457200">
              <a:buClr>
                <a:schemeClr val="accent6">
                  <a:lumMod val="50000"/>
                </a:schemeClr>
              </a:buClr>
              <a:buFont typeface="+mj-lt"/>
              <a:buAutoNum type="arabicParenR"/>
            </a:pPr>
            <a:r>
              <a:rPr lang="en-US" sz="1860" dirty="0" smtClean="0">
                <a:solidFill>
                  <a:srgbClr val="FF0000"/>
                </a:solidFill>
              </a:rPr>
              <a:t>Do </a:t>
            </a:r>
            <a:r>
              <a:rPr lang="en-US" sz="1860" dirty="0">
                <a:solidFill>
                  <a:srgbClr val="FF0000"/>
                </a:solidFill>
              </a:rPr>
              <a:t>you think Vicky's trip to Scotland was market research? Explain your answer, outlining what method and type of research you think it was.</a:t>
            </a:r>
          </a:p>
          <a:p>
            <a:pPr marL="457200" indent="-457200">
              <a:buClr>
                <a:schemeClr val="accent6">
                  <a:lumMod val="50000"/>
                </a:schemeClr>
              </a:buClr>
              <a:buFont typeface="+mj-lt"/>
              <a:buAutoNum type="arabicParenR"/>
            </a:pPr>
            <a:r>
              <a:rPr lang="en-US" sz="1860" dirty="0" smtClean="0">
                <a:solidFill>
                  <a:srgbClr val="FF0000"/>
                </a:solidFill>
              </a:rPr>
              <a:t>Identify </a:t>
            </a:r>
            <a:r>
              <a:rPr lang="en-US" sz="1860" dirty="0">
                <a:solidFill>
                  <a:srgbClr val="FF0000"/>
                </a:solidFill>
              </a:rPr>
              <a:t>two other methods of market research conducted by Vicky and state whether they were primary or secondary and qualitative or quantitative.</a:t>
            </a:r>
          </a:p>
          <a:p>
            <a:pPr marL="457200" indent="-457200">
              <a:buClr>
                <a:schemeClr val="accent6">
                  <a:lumMod val="50000"/>
                </a:schemeClr>
              </a:buClr>
              <a:buFont typeface="+mj-lt"/>
              <a:buAutoNum type="arabicParenR"/>
            </a:pPr>
            <a:r>
              <a:rPr lang="en-US" sz="1860" dirty="0" smtClean="0">
                <a:solidFill>
                  <a:srgbClr val="FF0000"/>
                </a:solidFill>
              </a:rPr>
              <a:t>Explain </a:t>
            </a:r>
            <a:r>
              <a:rPr lang="en-US" sz="1860" dirty="0">
                <a:solidFill>
                  <a:srgbClr val="FF0000"/>
                </a:solidFill>
              </a:rPr>
              <a:t>why Vicky didn't think she needed to research future economic trends when setting up the Really Lovely Camping Company at a time when there were many people whose incomes were generally not growing.</a:t>
            </a:r>
          </a:p>
          <a:p>
            <a:pPr marL="457200" indent="-457200">
              <a:buClr>
                <a:schemeClr val="accent6">
                  <a:lumMod val="50000"/>
                </a:schemeClr>
              </a:buClr>
              <a:buFont typeface="+mj-lt"/>
              <a:buAutoNum type="arabicParenR"/>
            </a:pPr>
            <a:r>
              <a:rPr lang="en-US" sz="1860" dirty="0" smtClean="0">
                <a:solidFill>
                  <a:srgbClr val="FF0000"/>
                </a:solidFill>
              </a:rPr>
              <a:t>Discuss </a:t>
            </a:r>
            <a:r>
              <a:rPr lang="en-US" sz="1860" dirty="0">
                <a:solidFill>
                  <a:srgbClr val="FF0000"/>
                </a:solidFill>
              </a:rPr>
              <a:t>the contrasting viewpoints regarding the usefulness of market research</a:t>
            </a:r>
            <a:r>
              <a:rPr lang="en-US" sz="1860" dirty="0" smtClean="0">
                <a:solidFill>
                  <a:srgbClr val="FF0000"/>
                </a:solidFill>
              </a:rPr>
              <a:t>. </a:t>
            </a:r>
          </a:p>
          <a:p>
            <a:pPr>
              <a:buClr>
                <a:schemeClr val="accent6">
                  <a:lumMod val="50000"/>
                </a:schemeClr>
              </a:buClr>
            </a:pPr>
            <a:r>
              <a:rPr lang="en-US" sz="1860" b="1" dirty="0">
                <a:solidFill>
                  <a:srgbClr val="FF0000"/>
                </a:solidFill>
              </a:rPr>
              <a:t>Do this</a:t>
            </a:r>
          </a:p>
          <a:p>
            <a:pPr marL="396875" indent="-396875">
              <a:buClr>
                <a:schemeClr val="accent6">
                  <a:lumMod val="50000"/>
                </a:schemeClr>
              </a:buClr>
              <a:buFont typeface="Wingdings 3" panose="05040102010807070707" pitchFamily="18" charset="2"/>
              <a:buChar char=""/>
            </a:pPr>
            <a:r>
              <a:rPr lang="en-US" sz="1860" dirty="0">
                <a:solidFill>
                  <a:srgbClr val="FF0000"/>
                </a:solidFill>
              </a:rPr>
              <a:t>Create a market research plan for a business idea of your choice. Identify the research methods you would use and, for each, identify:</a:t>
            </a:r>
          </a:p>
          <a:p>
            <a:pPr marL="741363" indent="-344488">
              <a:buClr>
                <a:schemeClr val="accent6">
                  <a:lumMod val="50000"/>
                </a:schemeClr>
              </a:buClr>
              <a:buFont typeface="Arial" panose="020B0604020202020204" pitchFamily="34" charset="0"/>
              <a:buChar char="•"/>
            </a:pPr>
            <a:r>
              <a:rPr lang="en-US" sz="1860" dirty="0" smtClean="0">
                <a:solidFill>
                  <a:srgbClr val="FF0000"/>
                </a:solidFill>
              </a:rPr>
              <a:t>The </a:t>
            </a:r>
            <a:r>
              <a:rPr lang="en-US" sz="1860" dirty="0">
                <a:solidFill>
                  <a:srgbClr val="FF0000"/>
                </a:solidFill>
              </a:rPr>
              <a:t>likely cost</a:t>
            </a:r>
          </a:p>
          <a:p>
            <a:pPr marL="741363" indent="-344488">
              <a:buClr>
                <a:schemeClr val="accent6">
                  <a:lumMod val="50000"/>
                </a:schemeClr>
              </a:buClr>
              <a:buFont typeface="Arial" panose="020B0604020202020204" pitchFamily="34" charset="0"/>
              <a:buChar char="•"/>
            </a:pPr>
            <a:r>
              <a:rPr lang="en-US" sz="1860" dirty="0" smtClean="0">
                <a:solidFill>
                  <a:srgbClr val="FF0000"/>
                </a:solidFill>
              </a:rPr>
              <a:t>The </a:t>
            </a:r>
            <a:r>
              <a:rPr lang="en-US" sz="1860" dirty="0">
                <a:solidFill>
                  <a:srgbClr val="FF0000"/>
                </a:solidFill>
              </a:rPr>
              <a:t>resources you would need</a:t>
            </a:r>
          </a:p>
          <a:p>
            <a:pPr marL="741363" indent="-344488">
              <a:buClr>
                <a:schemeClr val="accent6">
                  <a:lumMod val="50000"/>
                </a:schemeClr>
              </a:buClr>
              <a:buFont typeface="Arial" panose="020B0604020202020204" pitchFamily="34" charset="0"/>
              <a:buChar char="•"/>
            </a:pPr>
            <a:r>
              <a:rPr lang="en-US" sz="1860" dirty="0" smtClean="0">
                <a:solidFill>
                  <a:srgbClr val="FF0000"/>
                </a:solidFill>
              </a:rPr>
              <a:t>How </a:t>
            </a:r>
            <a:r>
              <a:rPr lang="en-US" sz="1860" dirty="0">
                <a:solidFill>
                  <a:srgbClr val="FF0000"/>
                </a:solidFill>
              </a:rPr>
              <a:t>you would use the data collected to help refine your business idea. </a:t>
            </a:r>
          </a:p>
        </p:txBody>
      </p:sp>
      <p:sp>
        <p:nvSpPr>
          <p:cNvPr id="8" name="TextBox 7">
            <a:hlinkClick r:id="rId3" action="ppaction://hlinkfile"/>
          </p:cNvPr>
          <p:cNvSpPr txBox="1"/>
          <p:nvPr/>
        </p:nvSpPr>
        <p:spPr>
          <a:xfrm>
            <a:off x="8284621" y="1137518"/>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283568376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2012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632311"/>
          </a:xfrm>
          <a:prstGeom prst="rect">
            <a:avLst/>
          </a:prstGeom>
          <a:noFill/>
        </p:spPr>
        <p:txBody>
          <a:bodyPr wrap="square" rtlCol="0">
            <a:spAutoFit/>
          </a:bodyPr>
          <a:lstStyle/>
          <a:p>
            <a:pPr marL="457200" indent="-457200">
              <a:buClr>
                <a:schemeClr val="accent6">
                  <a:lumMod val="50000"/>
                </a:schemeClr>
              </a:buClr>
              <a:buFont typeface="+mj-lt"/>
              <a:buAutoNum type="arabicPeriod" startAt="5"/>
            </a:pPr>
            <a:r>
              <a:rPr lang="en-US" sz="2400" dirty="0" smtClean="0">
                <a:solidFill>
                  <a:srgbClr val="FF0000"/>
                </a:solidFill>
              </a:rPr>
              <a:t>(</a:t>
            </a:r>
            <a:r>
              <a:rPr lang="en-US" sz="2400" dirty="0">
                <a:solidFill>
                  <a:srgbClr val="FF0000"/>
                </a:solidFill>
              </a:rPr>
              <a:t>a) In a consumer survey conducted by Network Rail in 2010, analysts argued </a:t>
            </a:r>
            <a:r>
              <a:rPr lang="en-US" sz="2400" dirty="0" smtClean="0">
                <a:solidFill>
                  <a:srgbClr val="FF0000"/>
                </a:solidFill>
              </a:rPr>
              <a:t>that results </a:t>
            </a:r>
            <a:r>
              <a:rPr lang="en-US" sz="2400" dirty="0">
                <a:solidFill>
                  <a:srgbClr val="FF0000"/>
                </a:solidFill>
              </a:rPr>
              <a:t>were not valid because sampling methods used were </a:t>
            </a:r>
            <a:r>
              <a:rPr lang="en-US" sz="2400" dirty="0" smtClean="0">
                <a:solidFill>
                  <a:srgbClr val="FF0000"/>
                </a:solidFill>
              </a:rPr>
              <a:t>biased.</a:t>
            </a:r>
            <a:br>
              <a:rPr lang="en-US" sz="2400" dirty="0" smtClean="0">
                <a:solidFill>
                  <a:srgbClr val="FF0000"/>
                </a:solidFill>
              </a:rPr>
            </a:br>
            <a:r>
              <a:rPr lang="en-US" sz="2400" dirty="0" smtClean="0">
                <a:solidFill>
                  <a:srgbClr val="FF0000"/>
                </a:solidFill>
              </a:rPr>
              <a:t>Which </a:t>
            </a:r>
            <a:r>
              <a:rPr lang="en-US" sz="2400" dirty="0">
                <a:solidFill>
                  <a:srgbClr val="FF0000"/>
                </a:solidFill>
              </a:rPr>
              <a:t>one of the following might lead to a biased set of survey results </a:t>
            </a:r>
            <a:r>
              <a:rPr lang="en-US" sz="2400" dirty="0" smtClean="0">
                <a:solidFill>
                  <a:srgbClr val="FF0000"/>
                </a:solidFill>
              </a:rPr>
              <a:t>for Network </a:t>
            </a:r>
            <a:r>
              <a:rPr lang="en-US" sz="2400" dirty="0">
                <a:solidFill>
                  <a:srgbClr val="FF0000"/>
                </a:solidFill>
              </a:rPr>
              <a:t>Rail</a:t>
            </a:r>
            <a:r>
              <a:rPr lang="en-US" sz="2400" dirty="0" smtClean="0">
                <a:solidFill>
                  <a:srgbClr val="FF0000"/>
                </a:solidFill>
              </a:rPr>
              <a:t>?	(</a:t>
            </a:r>
            <a:r>
              <a:rPr lang="en-US" sz="2400" dirty="0">
                <a:solidFill>
                  <a:srgbClr val="FF0000"/>
                </a:solidFill>
              </a:rPr>
              <a:t>1</a:t>
            </a:r>
            <a:r>
              <a:rPr lang="en-US" sz="2400" dirty="0" smtClean="0">
                <a:solidFill>
                  <a:srgbClr val="FF0000"/>
                </a:solidFill>
              </a:rPr>
              <a:t>)</a:t>
            </a:r>
          </a:p>
          <a:p>
            <a:pPr marL="862013" indent="-457200">
              <a:buClr>
                <a:schemeClr val="accent6">
                  <a:lumMod val="50000"/>
                </a:schemeClr>
              </a:buClr>
              <a:buFont typeface="+mj-lt"/>
              <a:buAutoNum type="alphaLcParenR"/>
            </a:pPr>
            <a:r>
              <a:rPr lang="en-US" sz="2400" dirty="0" smtClean="0">
                <a:solidFill>
                  <a:srgbClr val="FF0000"/>
                </a:solidFill>
              </a:rPr>
              <a:t>A </a:t>
            </a:r>
            <a:r>
              <a:rPr lang="en-US" sz="2400" dirty="0">
                <a:solidFill>
                  <a:srgbClr val="FF0000"/>
                </a:solidFill>
              </a:rPr>
              <a:t>range of respondents was chosen representing all rail passengers</a:t>
            </a:r>
          </a:p>
          <a:p>
            <a:pPr marL="862013" indent="-457200">
              <a:buClr>
                <a:schemeClr val="accent6">
                  <a:lumMod val="50000"/>
                </a:schemeClr>
              </a:buClr>
              <a:buFont typeface="+mj-lt"/>
              <a:buAutoNum type="alphaLcParenR"/>
            </a:pPr>
            <a:r>
              <a:rPr lang="en-US" sz="2400" dirty="0" smtClean="0">
                <a:solidFill>
                  <a:srgbClr val="FF0000"/>
                </a:solidFill>
              </a:rPr>
              <a:t>Questions </a:t>
            </a:r>
            <a:r>
              <a:rPr lang="en-US" sz="2400" dirty="0">
                <a:solidFill>
                  <a:srgbClr val="FF0000"/>
                </a:solidFill>
              </a:rPr>
              <a:t>were asked at various times on different days of the week</a:t>
            </a:r>
          </a:p>
          <a:p>
            <a:pPr marL="862013" indent="-457200">
              <a:buClr>
                <a:schemeClr val="accent6">
                  <a:lumMod val="50000"/>
                </a:schemeClr>
              </a:buClr>
              <a:buFont typeface="+mj-lt"/>
              <a:buAutoNum type="alphaLcParenR"/>
            </a:pPr>
            <a:r>
              <a:rPr lang="en-US" sz="2400" dirty="0" smtClean="0">
                <a:solidFill>
                  <a:srgbClr val="FF0000"/>
                </a:solidFill>
              </a:rPr>
              <a:t>First </a:t>
            </a:r>
            <a:r>
              <a:rPr lang="en-US" sz="2400" dirty="0">
                <a:solidFill>
                  <a:srgbClr val="FF0000"/>
                </a:solidFill>
              </a:rPr>
              <a:t>and standard class passengers were included in the sample</a:t>
            </a:r>
          </a:p>
          <a:p>
            <a:pPr marL="862013" indent="-457200">
              <a:buClr>
                <a:schemeClr val="accent6">
                  <a:lumMod val="50000"/>
                </a:schemeClr>
              </a:buClr>
              <a:buFont typeface="+mj-lt"/>
              <a:buAutoNum type="alphaLcParenR"/>
            </a:pPr>
            <a:r>
              <a:rPr lang="en-US" sz="2400" dirty="0" smtClean="0">
                <a:solidFill>
                  <a:srgbClr val="FF0000"/>
                </a:solidFill>
              </a:rPr>
              <a:t>Only </a:t>
            </a:r>
            <a:r>
              <a:rPr lang="en-US" sz="2400" dirty="0">
                <a:solidFill>
                  <a:srgbClr val="FF0000"/>
                </a:solidFill>
              </a:rPr>
              <a:t>passengers with discount cards were used in the sample</a:t>
            </a:r>
          </a:p>
          <a:p>
            <a:pPr>
              <a:buClr>
                <a:schemeClr val="accent6">
                  <a:lumMod val="50000"/>
                </a:schemeClr>
              </a:buClr>
            </a:pPr>
            <a:r>
              <a:rPr lang="en-US" sz="2400" dirty="0" smtClean="0">
                <a:solidFill>
                  <a:srgbClr val="FF0000"/>
                </a:solidFill>
              </a:rPr>
              <a:t>Answer [  ]</a:t>
            </a:r>
            <a:endParaRPr lang="en-US" sz="2400" dirty="0">
              <a:solidFill>
                <a:srgbClr val="FF0000"/>
              </a:solidFill>
            </a:endParaRPr>
          </a:p>
          <a:p>
            <a:pPr marL="396875">
              <a:buClr>
                <a:schemeClr val="accent6">
                  <a:lumMod val="50000"/>
                </a:schemeClr>
              </a:buClr>
            </a:pPr>
            <a:r>
              <a:rPr lang="en-US" sz="2400" dirty="0">
                <a:solidFill>
                  <a:srgbClr val="FF0000"/>
                </a:solidFill>
              </a:rPr>
              <a:t>(b) Explain your answer</a:t>
            </a:r>
          </a:p>
        </p:txBody>
      </p:sp>
      <p:sp>
        <p:nvSpPr>
          <p:cNvPr id="5" name="TextBox 4">
            <a:hlinkClick r:id="rId3" action="ppaction://hlinkfile"/>
          </p:cNvPr>
          <p:cNvSpPr txBox="1"/>
          <p:nvPr/>
        </p:nvSpPr>
        <p:spPr>
          <a:xfrm>
            <a:off x="8284621" y="1916832"/>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339582557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2013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632311"/>
          </a:xfrm>
          <a:prstGeom prst="rect">
            <a:avLst/>
          </a:prstGeom>
          <a:noFill/>
        </p:spPr>
        <p:txBody>
          <a:bodyPr wrap="square" rtlCol="0">
            <a:spAutoFit/>
          </a:bodyPr>
          <a:lstStyle/>
          <a:p>
            <a:pPr>
              <a:buClr>
                <a:schemeClr val="accent6">
                  <a:lumMod val="50000"/>
                </a:schemeClr>
              </a:buClr>
            </a:pPr>
            <a:r>
              <a:rPr lang="en-US" b="1" dirty="0">
                <a:solidFill>
                  <a:srgbClr val="FF0000"/>
                </a:solidFill>
              </a:rPr>
              <a:t>Free the Burger!</a:t>
            </a:r>
          </a:p>
          <a:p>
            <a:pPr marL="347663" indent="-347663">
              <a:buClr>
                <a:schemeClr val="accent6">
                  <a:lumMod val="50000"/>
                </a:schemeClr>
              </a:buClr>
              <a:buFont typeface="Wingdings 3" panose="05040102010807070707" pitchFamily="18" charset="2"/>
              <a:buChar char=""/>
            </a:pPr>
            <a:r>
              <a:rPr lang="en-US" dirty="0">
                <a:solidFill>
                  <a:srgbClr val="FF0000"/>
                </a:solidFill>
              </a:rPr>
              <a:t>This is a very appropriate campaign slogan for </a:t>
            </a:r>
            <a:r>
              <a:rPr lang="en-US" dirty="0" smtClean="0">
                <a:solidFill>
                  <a:srgbClr val="FF0000"/>
                </a:solidFill>
              </a:rPr>
              <a:t>Muddy Boots </a:t>
            </a:r>
            <a:r>
              <a:rPr lang="en-US" dirty="0">
                <a:solidFill>
                  <a:srgbClr val="FF0000"/>
                </a:solidFill>
              </a:rPr>
              <a:t>Foods Ltd, a business set up by husband and </a:t>
            </a:r>
            <a:r>
              <a:rPr lang="en-US" dirty="0" smtClean="0">
                <a:solidFill>
                  <a:srgbClr val="FF0000"/>
                </a:solidFill>
              </a:rPr>
              <a:t>wife team </a:t>
            </a:r>
            <a:r>
              <a:rPr lang="en-US" dirty="0">
                <a:solidFill>
                  <a:srgbClr val="FF0000"/>
                </a:solidFill>
              </a:rPr>
              <a:t>Miranda and Roland Ballard.</a:t>
            </a:r>
          </a:p>
          <a:p>
            <a:pPr marL="347663" indent="-347663">
              <a:buClr>
                <a:schemeClr val="accent6">
                  <a:lumMod val="50000"/>
                </a:schemeClr>
              </a:buClr>
              <a:buFont typeface="Wingdings 3" panose="05040102010807070707" pitchFamily="18" charset="2"/>
              <a:buChar char=""/>
            </a:pPr>
            <a:r>
              <a:rPr lang="en-US" dirty="0">
                <a:solidFill>
                  <a:srgbClr val="FF0000"/>
                </a:solidFill>
              </a:rPr>
              <a:t>Miranda and Roland met at Bristol University and </a:t>
            </a:r>
            <a:r>
              <a:rPr lang="en-US" dirty="0" smtClean="0">
                <a:solidFill>
                  <a:srgbClr val="FF0000"/>
                </a:solidFill>
              </a:rPr>
              <a:t>later worked </a:t>
            </a:r>
            <a:r>
              <a:rPr lang="en-US" dirty="0">
                <a:solidFill>
                  <a:srgbClr val="FF0000"/>
                </a:solidFill>
              </a:rPr>
              <a:t>in film and television until December 2008, </a:t>
            </a:r>
            <a:r>
              <a:rPr lang="en-US" dirty="0" smtClean="0">
                <a:solidFill>
                  <a:srgbClr val="FF0000"/>
                </a:solidFill>
              </a:rPr>
              <a:t>which they </a:t>
            </a:r>
            <a:r>
              <a:rPr lang="en-US" dirty="0">
                <a:solidFill>
                  <a:srgbClr val="FF0000"/>
                </a:solidFill>
              </a:rPr>
              <a:t>loved, but they really wanted to have a go at </a:t>
            </a:r>
            <a:r>
              <a:rPr lang="en-US" dirty="0" smtClean="0">
                <a:solidFill>
                  <a:srgbClr val="FF0000"/>
                </a:solidFill>
              </a:rPr>
              <a:t>running their </a:t>
            </a:r>
            <a:r>
              <a:rPr lang="en-US" dirty="0">
                <a:solidFill>
                  <a:srgbClr val="FF0000"/>
                </a:solidFill>
              </a:rPr>
              <a:t>own company and taking on the challenge </a:t>
            </a:r>
            <a:r>
              <a:rPr lang="en-US" dirty="0" smtClean="0">
                <a:solidFill>
                  <a:srgbClr val="FF0000"/>
                </a:solidFill>
              </a:rPr>
              <a:t>together. </a:t>
            </a:r>
          </a:p>
          <a:p>
            <a:pPr marL="347663" indent="-347663">
              <a:buClr>
                <a:schemeClr val="accent6">
                  <a:lumMod val="50000"/>
                </a:schemeClr>
              </a:buClr>
              <a:buFont typeface="Wingdings 3" panose="05040102010807070707" pitchFamily="18" charset="2"/>
              <a:buChar char=""/>
            </a:pPr>
            <a:r>
              <a:rPr lang="en-US" dirty="0" smtClean="0">
                <a:solidFill>
                  <a:srgbClr val="FF0000"/>
                </a:solidFill>
              </a:rPr>
              <a:t>Roland’s </a:t>
            </a:r>
            <a:r>
              <a:rPr lang="en-US" dirty="0">
                <a:solidFill>
                  <a:srgbClr val="FF0000"/>
                </a:solidFill>
              </a:rPr>
              <a:t>father, John, has farmed at Church Farm </a:t>
            </a:r>
            <a:r>
              <a:rPr lang="en-US" dirty="0" smtClean="0">
                <a:solidFill>
                  <a:srgbClr val="FF0000"/>
                </a:solidFill>
              </a:rPr>
              <a:t>in Worcestershire </a:t>
            </a:r>
            <a:r>
              <a:rPr lang="en-US" dirty="0">
                <a:solidFill>
                  <a:srgbClr val="FF0000"/>
                </a:solidFill>
              </a:rPr>
              <a:t>for 40 years. John has an incredible herd </a:t>
            </a:r>
            <a:r>
              <a:rPr lang="en-US" dirty="0" smtClean="0">
                <a:solidFill>
                  <a:srgbClr val="FF0000"/>
                </a:solidFill>
              </a:rPr>
              <a:t>of award-winning </a:t>
            </a:r>
            <a:r>
              <a:rPr lang="en-US" dirty="0">
                <a:solidFill>
                  <a:srgbClr val="FF0000"/>
                </a:solidFill>
              </a:rPr>
              <a:t>pedigree Aberdeen Angus beef.</a:t>
            </a:r>
          </a:p>
          <a:p>
            <a:pPr marL="347663" indent="-347663">
              <a:buClr>
                <a:schemeClr val="accent6">
                  <a:lumMod val="50000"/>
                </a:schemeClr>
              </a:buClr>
              <a:buFont typeface="Wingdings 3" panose="05040102010807070707" pitchFamily="18" charset="2"/>
              <a:buChar char=""/>
            </a:pPr>
            <a:r>
              <a:rPr lang="en-US" dirty="0">
                <a:solidFill>
                  <a:srgbClr val="FF0000"/>
                </a:solidFill>
              </a:rPr>
              <a:t>With Roland’s background and Miranda’s creativity and passion for bringing top </a:t>
            </a:r>
            <a:r>
              <a:rPr lang="en-US" dirty="0" smtClean="0">
                <a:solidFill>
                  <a:srgbClr val="FF0000"/>
                </a:solidFill>
              </a:rPr>
              <a:t>quality beef </a:t>
            </a:r>
            <a:r>
              <a:rPr lang="en-US" dirty="0">
                <a:solidFill>
                  <a:srgbClr val="FF0000"/>
                </a:solidFill>
              </a:rPr>
              <a:t>to products that too often ‘don’t get the good stuff’ (most burgers and ready </a:t>
            </a:r>
            <a:r>
              <a:rPr lang="en-US" dirty="0" smtClean="0">
                <a:solidFill>
                  <a:srgbClr val="FF0000"/>
                </a:solidFill>
              </a:rPr>
              <a:t>meals are </a:t>
            </a:r>
            <a:r>
              <a:rPr lang="en-US" dirty="0">
                <a:solidFill>
                  <a:srgbClr val="FF0000"/>
                </a:solidFill>
              </a:rPr>
              <a:t>made from poor quality ingredients), they developed the Muddy Boots beef burger.</a:t>
            </a:r>
          </a:p>
          <a:p>
            <a:pPr marL="347663" indent="-347663">
              <a:buClr>
                <a:schemeClr val="accent6">
                  <a:lumMod val="50000"/>
                </a:schemeClr>
              </a:buClr>
              <a:buFont typeface="Wingdings 3" panose="05040102010807070707" pitchFamily="18" charset="2"/>
              <a:buChar char=""/>
            </a:pPr>
            <a:r>
              <a:rPr lang="en-US" dirty="0">
                <a:solidFill>
                  <a:srgbClr val="FF0000"/>
                </a:solidFill>
              </a:rPr>
              <a:t>The couple state on their website</a:t>
            </a:r>
            <a:r>
              <a:rPr lang="en-US" dirty="0" smtClean="0">
                <a:solidFill>
                  <a:srgbClr val="FF0000"/>
                </a:solidFill>
              </a:rPr>
              <a:t>: ‘</a:t>
            </a:r>
            <a:r>
              <a:rPr lang="en-US" dirty="0">
                <a:solidFill>
                  <a:srgbClr val="FF0000"/>
                </a:solidFill>
              </a:rPr>
              <a:t>We promise that all the beef in our burgers is 100% pure-bred, 21-day matured, </a:t>
            </a:r>
            <a:r>
              <a:rPr lang="en-US" dirty="0" smtClean="0">
                <a:solidFill>
                  <a:srgbClr val="FF0000"/>
                </a:solidFill>
              </a:rPr>
              <a:t>naturally reared Aberdeen </a:t>
            </a:r>
            <a:r>
              <a:rPr lang="en-US" dirty="0">
                <a:solidFill>
                  <a:srgbClr val="FF0000"/>
                </a:solidFill>
              </a:rPr>
              <a:t>Angus Beef’</a:t>
            </a:r>
          </a:p>
          <a:p>
            <a:pPr marL="347663" indent="-347663">
              <a:buClr>
                <a:schemeClr val="accent6">
                  <a:lumMod val="50000"/>
                </a:schemeClr>
              </a:buClr>
              <a:buFont typeface="Wingdings 3" panose="05040102010807070707" pitchFamily="18" charset="2"/>
              <a:buChar char=""/>
            </a:pPr>
            <a:r>
              <a:rPr lang="en-US" dirty="0">
                <a:solidFill>
                  <a:srgbClr val="FF0000"/>
                </a:solidFill>
              </a:rPr>
              <a:t>Whilst Roland negotiates the cost of supplies with his father John, Miranda provides </a:t>
            </a:r>
            <a:r>
              <a:rPr lang="en-US" dirty="0" smtClean="0">
                <a:solidFill>
                  <a:srgbClr val="FF0000"/>
                </a:solidFill>
              </a:rPr>
              <a:t>the value-added </a:t>
            </a:r>
            <a:r>
              <a:rPr lang="en-US" dirty="0">
                <a:solidFill>
                  <a:srgbClr val="FF0000"/>
                </a:solidFill>
              </a:rPr>
              <a:t>by hand-making the burgers and combining the beef with tasty </a:t>
            </a:r>
            <a:r>
              <a:rPr lang="en-US" dirty="0" smtClean="0">
                <a:solidFill>
                  <a:srgbClr val="FF0000"/>
                </a:solidFill>
              </a:rPr>
              <a:t>ingredients such </a:t>
            </a:r>
            <a:r>
              <a:rPr lang="en-US" dirty="0">
                <a:solidFill>
                  <a:srgbClr val="FF0000"/>
                </a:solidFill>
              </a:rPr>
              <a:t>as goats’ cheese, sun-dried tomatoes and red onions. The burgers are low in salt </a:t>
            </a:r>
            <a:r>
              <a:rPr lang="en-US" dirty="0" smtClean="0">
                <a:solidFill>
                  <a:srgbClr val="FF0000"/>
                </a:solidFill>
              </a:rPr>
              <a:t>and fat </a:t>
            </a:r>
            <a:r>
              <a:rPr lang="en-US" dirty="0">
                <a:solidFill>
                  <a:srgbClr val="FF0000"/>
                </a:solidFill>
              </a:rPr>
              <a:t>and are vacuum-packed. This enables the company to charge premium, yet </a:t>
            </a:r>
            <a:r>
              <a:rPr lang="en-US" dirty="0" smtClean="0">
                <a:solidFill>
                  <a:srgbClr val="FF0000"/>
                </a:solidFill>
              </a:rPr>
              <a:t>value-for money prices.</a:t>
            </a:r>
            <a:endParaRPr lang="en-US" dirty="0">
              <a:solidFill>
                <a:srgbClr val="FF0000"/>
              </a:solidFill>
            </a:endParaRPr>
          </a:p>
        </p:txBody>
      </p:sp>
      <p:sp>
        <p:nvSpPr>
          <p:cNvPr id="5" name="TextBox 4">
            <a:hlinkClick r:id="rId3" action="ppaction://hlinkfile"/>
          </p:cNvPr>
          <p:cNvSpPr txBox="1"/>
          <p:nvPr/>
        </p:nvSpPr>
        <p:spPr>
          <a:xfrm>
            <a:off x="8316416" y="1052736"/>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247999965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2013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678478"/>
          </a:xfrm>
          <a:prstGeom prst="rect">
            <a:avLst/>
          </a:prstGeom>
          <a:noFill/>
        </p:spPr>
        <p:txBody>
          <a:bodyPr wrap="square" rtlCol="0">
            <a:spAutoFit/>
          </a:bodyPr>
          <a:lstStyle/>
          <a:p>
            <a:pPr marL="347663" indent="-347663">
              <a:buClr>
                <a:schemeClr val="accent6">
                  <a:lumMod val="50000"/>
                </a:schemeClr>
              </a:buClr>
              <a:buFont typeface="Wingdings 3" panose="05040102010807070707" pitchFamily="18" charset="2"/>
              <a:buChar char=""/>
            </a:pPr>
            <a:r>
              <a:rPr lang="en-US" sz="1650" dirty="0" smtClean="0">
                <a:solidFill>
                  <a:srgbClr val="FF0000"/>
                </a:solidFill>
              </a:rPr>
              <a:t>The </a:t>
            </a:r>
            <a:r>
              <a:rPr lang="en-US" sz="1650" dirty="0">
                <a:solidFill>
                  <a:srgbClr val="FF0000"/>
                </a:solidFill>
              </a:rPr>
              <a:t>couple built the business on £30 000 of start-up capital which they gained </a:t>
            </a:r>
            <a:r>
              <a:rPr lang="en-US" sz="1650" dirty="0" smtClean="0">
                <a:solidFill>
                  <a:srgbClr val="FF0000"/>
                </a:solidFill>
              </a:rPr>
              <a:t>from personal </a:t>
            </a:r>
            <a:r>
              <a:rPr lang="en-US" sz="1650" dirty="0">
                <a:solidFill>
                  <a:srgbClr val="FF0000"/>
                </a:solidFill>
              </a:rPr>
              <a:t>savings and loans from friends and family. Over £</a:t>
            </a:r>
            <a:r>
              <a:rPr lang="en-US" sz="1650" dirty="0" smtClean="0">
                <a:solidFill>
                  <a:srgbClr val="FF0000"/>
                </a:solidFill>
              </a:rPr>
              <a:t>5000 </a:t>
            </a:r>
            <a:r>
              <a:rPr lang="en-US" sz="1650" dirty="0">
                <a:solidFill>
                  <a:srgbClr val="FF0000"/>
                </a:solidFill>
              </a:rPr>
              <a:t>alone was spent </a:t>
            </a:r>
            <a:r>
              <a:rPr lang="en-US" sz="1650" dirty="0" smtClean="0">
                <a:solidFill>
                  <a:srgbClr val="FF0000"/>
                </a:solidFill>
              </a:rPr>
              <a:t>on second-hand </a:t>
            </a:r>
            <a:r>
              <a:rPr lang="en-US" sz="1650" dirty="0">
                <a:solidFill>
                  <a:srgbClr val="FF0000"/>
                </a:solidFill>
              </a:rPr>
              <a:t>kitchen equipment and a further £</a:t>
            </a:r>
            <a:r>
              <a:rPr lang="en-US" sz="1650" dirty="0" smtClean="0">
                <a:solidFill>
                  <a:srgbClr val="FF0000"/>
                </a:solidFill>
              </a:rPr>
              <a:t>15000 </a:t>
            </a:r>
            <a:r>
              <a:rPr lang="en-US" sz="1650" dirty="0">
                <a:solidFill>
                  <a:srgbClr val="FF0000"/>
                </a:solidFill>
              </a:rPr>
              <a:t>on other items including </a:t>
            </a:r>
            <a:r>
              <a:rPr lang="en-US" sz="1650" dirty="0" smtClean="0">
                <a:solidFill>
                  <a:srgbClr val="FF0000"/>
                </a:solidFill>
              </a:rPr>
              <a:t>the distinctive </a:t>
            </a:r>
            <a:r>
              <a:rPr lang="en-US" sz="1650" dirty="0">
                <a:solidFill>
                  <a:srgbClr val="FF0000"/>
                </a:solidFill>
              </a:rPr>
              <a:t>vacuum packaging machine and other materials.</a:t>
            </a:r>
          </a:p>
          <a:p>
            <a:pPr marL="347663" indent="-347663">
              <a:buClr>
                <a:schemeClr val="accent6">
                  <a:lumMod val="50000"/>
                </a:schemeClr>
              </a:buClr>
              <a:buFont typeface="Wingdings 3" panose="05040102010807070707" pitchFamily="18" charset="2"/>
              <a:buChar char=""/>
            </a:pPr>
            <a:r>
              <a:rPr lang="en-US" sz="1650" dirty="0">
                <a:solidFill>
                  <a:srgbClr val="FF0000"/>
                </a:solidFill>
              </a:rPr>
              <a:t>Between 2009 and 2010 the business grew faster than the couple could have </a:t>
            </a:r>
            <a:r>
              <a:rPr lang="en-US" sz="1650" dirty="0" smtClean="0">
                <a:solidFill>
                  <a:srgbClr val="FF0000"/>
                </a:solidFill>
              </a:rPr>
              <a:t>imagined. This </a:t>
            </a:r>
            <a:r>
              <a:rPr lang="en-US" sz="1650" dirty="0">
                <a:solidFill>
                  <a:srgbClr val="FF0000"/>
                </a:solidFill>
              </a:rPr>
              <a:t>was due to the kind support and advice of people who were experts in the </a:t>
            </a:r>
            <a:r>
              <a:rPr lang="en-US" sz="1650" dirty="0" smtClean="0">
                <a:solidFill>
                  <a:srgbClr val="FF0000"/>
                </a:solidFill>
              </a:rPr>
              <a:t>industry and </a:t>
            </a:r>
            <a:r>
              <a:rPr lang="en-US" sz="1650" dirty="0">
                <a:solidFill>
                  <a:srgbClr val="FF0000"/>
                </a:solidFill>
              </a:rPr>
              <a:t>to the feedback from the friends they made at the local farmers’ markets, </a:t>
            </a:r>
            <a:r>
              <a:rPr lang="en-US" sz="1650" dirty="0" smtClean="0">
                <a:solidFill>
                  <a:srgbClr val="FF0000"/>
                </a:solidFill>
              </a:rPr>
              <a:t>where Roland </a:t>
            </a:r>
            <a:r>
              <a:rPr lang="en-US" sz="1650" dirty="0">
                <a:solidFill>
                  <a:srgbClr val="FF0000"/>
                </a:solidFill>
              </a:rPr>
              <a:t>and Miranda first sold their products.</a:t>
            </a:r>
          </a:p>
          <a:p>
            <a:pPr marL="347663" indent="-347663">
              <a:buClr>
                <a:schemeClr val="accent6">
                  <a:lumMod val="50000"/>
                </a:schemeClr>
              </a:buClr>
              <a:buFont typeface="Wingdings 3" panose="05040102010807070707" pitchFamily="18" charset="2"/>
              <a:buChar char=""/>
            </a:pPr>
            <a:r>
              <a:rPr lang="en-US" sz="1650" dirty="0">
                <a:solidFill>
                  <a:srgbClr val="FF0000"/>
                </a:solidFill>
              </a:rPr>
              <a:t>The company now offers a home delivery service through </a:t>
            </a:r>
            <a:r>
              <a:rPr lang="en-US" sz="1650" dirty="0" smtClean="0">
                <a:solidFill>
                  <a:srgbClr val="FF0000"/>
                </a:solidFill>
              </a:rPr>
              <a:t>its website </a:t>
            </a:r>
            <a:r>
              <a:rPr lang="en-US" sz="1650" dirty="0">
                <a:solidFill>
                  <a:srgbClr val="FF0000"/>
                </a:solidFill>
              </a:rPr>
              <a:t>and has more recently secured a contract with the </a:t>
            </a:r>
            <a:r>
              <a:rPr lang="en-US" sz="1650" dirty="0" smtClean="0">
                <a:solidFill>
                  <a:srgbClr val="FF0000"/>
                </a:solidFill>
              </a:rPr>
              <a:t>UK supermarket </a:t>
            </a:r>
            <a:r>
              <a:rPr lang="en-US" sz="1650" dirty="0">
                <a:solidFill>
                  <a:srgbClr val="FF0000"/>
                </a:solidFill>
              </a:rPr>
              <a:t>chain Waitrose. This was no doubt helped by </a:t>
            </a:r>
            <a:r>
              <a:rPr lang="en-US" sz="1650" dirty="0" smtClean="0">
                <a:solidFill>
                  <a:srgbClr val="FF0000"/>
                </a:solidFill>
              </a:rPr>
              <a:t>the publicity </a:t>
            </a:r>
            <a:r>
              <a:rPr lang="en-US" sz="1650" dirty="0">
                <a:solidFill>
                  <a:srgbClr val="FF0000"/>
                </a:solidFill>
              </a:rPr>
              <a:t>gained by featuring on the BBC TV Series ‘High </a:t>
            </a:r>
            <a:r>
              <a:rPr lang="en-US" sz="1650" dirty="0" smtClean="0">
                <a:solidFill>
                  <a:srgbClr val="FF0000"/>
                </a:solidFill>
              </a:rPr>
              <a:t>Street Dreams</a:t>
            </a:r>
            <a:r>
              <a:rPr lang="en-US" sz="1650" dirty="0">
                <a:solidFill>
                  <a:srgbClr val="FF0000"/>
                </a:solidFill>
              </a:rPr>
              <a:t>’ in April 2010. Miranda and Roland intend to supply </a:t>
            </a:r>
            <a:r>
              <a:rPr lang="en-US" sz="1650" dirty="0" smtClean="0">
                <a:solidFill>
                  <a:srgbClr val="FF0000"/>
                </a:solidFill>
              </a:rPr>
              <a:t>all 228 </a:t>
            </a:r>
            <a:r>
              <a:rPr lang="en-US" sz="1650" dirty="0">
                <a:solidFill>
                  <a:srgbClr val="FF0000"/>
                </a:solidFill>
              </a:rPr>
              <a:t>Waitrose stores by 2011. The 2009 turnover of £70 000 </a:t>
            </a:r>
            <a:r>
              <a:rPr lang="en-US" sz="1650" dirty="0" smtClean="0">
                <a:solidFill>
                  <a:srgbClr val="FF0000"/>
                </a:solidFill>
              </a:rPr>
              <a:t>for Muddy </a:t>
            </a:r>
            <a:r>
              <a:rPr lang="en-US" sz="1650" dirty="0">
                <a:solidFill>
                  <a:srgbClr val="FF0000"/>
                </a:solidFill>
              </a:rPr>
              <a:t>Boots is bound to increase in the future</a:t>
            </a:r>
            <a:r>
              <a:rPr lang="en-US" sz="1650" dirty="0" smtClean="0">
                <a:solidFill>
                  <a:srgbClr val="FF0000"/>
                </a:solidFill>
              </a:rPr>
              <a:t>.</a:t>
            </a:r>
          </a:p>
          <a:p>
            <a:pPr marL="347663" indent="-347663">
              <a:buClr>
                <a:schemeClr val="accent6">
                  <a:lumMod val="50000"/>
                </a:schemeClr>
              </a:buClr>
            </a:pPr>
            <a:r>
              <a:rPr lang="en-US" sz="1650" dirty="0">
                <a:solidFill>
                  <a:srgbClr val="FF0000"/>
                </a:solidFill>
              </a:rPr>
              <a:t>Evidence B</a:t>
            </a:r>
          </a:p>
          <a:p>
            <a:pPr marL="347663" indent="-347663">
              <a:buClr>
                <a:schemeClr val="accent6">
                  <a:lumMod val="50000"/>
                </a:schemeClr>
              </a:buClr>
              <a:buFont typeface="Wingdings 3" panose="05040102010807070707" pitchFamily="18" charset="2"/>
              <a:buChar char=""/>
            </a:pPr>
            <a:r>
              <a:rPr lang="en-US" sz="1650" dirty="0">
                <a:solidFill>
                  <a:srgbClr val="FF0000"/>
                </a:solidFill>
              </a:rPr>
              <a:t>The burger is a massive worldwide hit: billions and </a:t>
            </a:r>
            <a:r>
              <a:rPr lang="en-US" sz="1650" dirty="0" smtClean="0">
                <a:solidFill>
                  <a:srgbClr val="FF0000"/>
                </a:solidFill>
              </a:rPr>
              <a:t>billions are </a:t>
            </a:r>
            <a:r>
              <a:rPr lang="en-US" sz="1650" dirty="0">
                <a:solidFill>
                  <a:srgbClr val="FF0000"/>
                </a:solidFill>
              </a:rPr>
              <a:t>sold every year. McDonalds sells 4.2 million </a:t>
            </a:r>
            <a:r>
              <a:rPr lang="en-US" sz="1650" dirty="0" smtClean="0">
                <a:solidFill>
                  <a:srgbClr val="FF0000"/>
                </a:solidFill>
              </a:rPr>
              <a:t>every day </a:t>
            </a:r>
            <a:r>
              <a:rPr lang="en-US" sz="1650" dirty="0">
                <a:solidFill>
                  <a:srgbClr val="FF0000"/>
                </a:solidFill>
              </a:rPr>
              <a:t>in America alone. At Muddy Boots, we want to </a:t>
            </a:r>
            <a:r>
              <a:rPr lang="en-US" sz="1650" dirty="0" smtClean="0">
                <a:solidFill>
                  <a:srgbClr val="FF0000"/>
                </a:solidFill>
              </a:rPr>
              <a:t>pull the </a:t>
            </a:r>
            <a:r>
              <a:rPr lang="en-US" sz="1650" dirty="0">
                <a:solidFill>
                  <a:srgbClr val="FF0000"/>
                </a:solidFill>
              </a:rPr>
              <a:t>beef burger out of the big white floury bap, </a:t>
            </a:r>
            <a:r>
              <a:rPr lang="en-US" sz="1650" dirty="0" smtClean="0">
                <a:solidFill>
                  <a:srgbClr val="FF0000"/>
                </a:solidFill>
              </a:rPr>
              <a:t>remove the </a:t>
            </a:r>
            <a:r>
              <a:rPr lang="en-US" sz="1650" dirty="0">
                <a:solidFill>
                  <a:srgbClr val="FF0000"/>
                </a:solidFill>
              </a:rPr>
              <a:t>synthetic cheese slice, throw the sliced gherkins at </a:t>
            </a:r>
            <a:r>
              <a:rPr lang="en-US" sz="1650" dirty="0" smtClean="0">
                <a:solidFill>
                  <a:srgbClr val="FF0000"/>
                </a:solidFill>
              </a:rPr>
              <a:t>a window </a:t>
            </a:r>
            <a:r>
              <a:rPr lang="en-US" sz="1650" dirty="0">
                <a:solidFill>
                  <a:srgbClr val="FF0000"/>
                </a:solidFill>
              </a:rPr>
              <a:t>(they stick, it’s great fun) and look at the </a:t>
            </a:r>
            <a:r>
              <a:rPr lang="en-US" sz="1650" dirty="0" smtClean="0">
                <a:solidFill>
                  <a:srgbClr val="FF0000"/>
                </a:solidFill>
              </a:rPr>
              <a:t>actual burger </a:t>
            </a:r>
            <a:r>
              <a:rPr lang="en-US" sz="1650" dirty="0">
                <a:solidFill>
                  <a:srgbClr val="FF0000"/>
                </a:solidFill>
              </a:rPr>
              <a:t>a little differently. We love the idea of ‘freeing </a:t>
            </a:r>
            <a:r>
              <a:rPr lang="en-US" sz="1650" dirty="0" smtClean="0">
                <a:solidFill>
                  <a:srgbClr val="FF0000"/>
                </a:solidFill>
              </a:rPr>
              <a:t>the burger</a:t>
            </a:r>
            <a:r>
              <a:rPr lang="en-US" sz="1650" dirty="0">
                <a:solidFill>
                  <a:srgbClr val="FF0000"/>
                </a:solidFill>
              </a:rPr>
              <a:t>’ and serving it with some new potatoes and </a:t>
            </a:r>
            <a:r>
              <a:rPr lang="en-US" sz="1650" dirty="0" smtClean="0">
                <a:solidFill>
                  <a:srgbClr val="FF0000"/>
                </a:solidFill>
              </a:rPr>
              <a:t>green salad </a:t>
            </a:r>
            <a:r>
              <a:rPr lang="en-US" sz="1650" dirty="0">
                <a:solidFill>
                  <a:srgbClr val="FF0000"/>
                </a:solidFill>
              </a:rPr>
              <a:t>or with some homemade tomato salsa rather </a:t>
            </a:r>
            <a:r>
              <a:rPr lang="en-US" sz="1650" dirty="0" smtClean="0">
                <a:solidFill>
                  <a:srgbClr val="FF0000"/>
                </a:solidFill>
              </a:rPr>
              <a:t>than budget </a:t>
            </a:r>
            <a:r>
              <a:rPr lang="en-US" sz="1650" dirty="0">
                <a:solidFill>
                  <a:srgbClr val="FF0000"/>
                </a:solidFill>
              </a:rPr>
              <a:t>ketchup.</a:t>
            </a:r>
          </a:p>
        </p:txBody>
      </p:sp>
      <p:sp>
        <p:nvSpPr>
          <p:cNvPr id="5" name="TextBox 4">
            <a:hlinkClick r:id="rId3" action="ppaction://hlinkfile"/>
          </p:cNvPr>
          <p:cNvSpPr txBox="1"/>
          <p:nvPr/>
        </p:nvSpPr>
        <p:spPr>
          <a:xfrm>
            <a:off x="8316416" y="1713582"/>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182261637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2013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221942"/>
          </a:xfrm>
          <a:prstGeom prst="rect">
            <a:avLst/>
          </a:prstGeom>
          <a:noFill/>
        </p:spPr>
        <p:txBody>
          <a:bodyPr wrap="square" rtlCol="0">
            <a:spAutoFit/>
          </a:bodyPr>
          <a:lstStyle/>
          <a:p>
            <a:pPr marL="347663" indent="-347663">
              <a:lnSpc>
                <a:spcPts val="2500"/>
              </a:lnSpc>
              <a:buClr>
                <a:schemeClr val="accent6">
                  <a:lumMod val="50000"/>
                </a:schemeClr>
              </a:buClr>
              <a:buFont typeface="+mj-lt"/>
              <a:buAutoNum type="arabicPeriod" startAt="12"/>
            </a:pPr>
            <a:r>
              <a:rPr lang="en-US" sz="1650" dirty="0" smtClean="0">
                <a:solidFill>
                  <a:srgbClr val="FF0000"/>
                </a:solidFill>
              </a:rPr>
              <a:t>Evaluate </a:t>
            </a:r>
            <a:r>
              <a:rPr lang="en-US" sz="1650" dirty="0">
                <a:solidFill>
                  <a:srgbClr val="FF0000"/>
                </a:solidFill>
              </a:rPr>
              <a:t>the likely value of primary research methods to Muddy Boots Foods Ltd</a:t>
            </a:r>
            <a:r>
              <a:rPr lang="en-US" sz="1650" dirty="0" smtClean="0">
                <a:solidFill>
                  <a:srgbClr val="FF0000"/>
                </a:solidFill>
              </a:rPr>
              <a:t>.</a:t>
            </a:r>
          </a:p>
          <a:p>
            <a:pPr>
              <a:lnSpc>
                <a:spcPts val="2500"/>
              </a:lnSpc>
              <a:buClr>
                <a:schemeClr val="accent6">
                  <a:lumMod val="50000"/>
                </a:schemeClr>
              </a:buClr>
            </a:pPr>
            <a:r>
              <a:rPr lang="en-US" sz="165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1650" dirty="0">
                <a:solidFill>
                  <a:srgbClr val="FF0000"/>
                </a:solidFill>
              </a:rPr>
              <a:t>________________________________________________________________________</a:t>
            </a:r>
            <a:r>
              <a:rPr lang="en-US" sz="165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1600" b="1" dirty="0" smtClean="0"/>
              <a:t>(</a:t>
            </a:r>
            <a:r>
              <a:rPr lang="en-US" sz="1600" b="1" dirty="0"/>
              <a:t>Total for Question 12 = 8 marks)</a:t>
            </a:r>
            <a:endParaRPr lang="en-US" sz="1650" dirty="0">
              <a:solidFill>
                <a:srgbClr val="FF0000"/>
              </a:solidFill>
            </a:endParaRPr>
          </a:p>
        </p:txBody>
      </p:sp>
      <p:sp>
        <p:nvSpPr>
          <p:cNvPr id="8" name="TextBox 7">
            <a:hlinkClick r:id="rId3" action="ppaction://hlinkfile"/>
          </p:cNvPr>
          <p:cNvSpPr txBox="1"/>
          <p:nvPr/>
        </p:nvSpPr>
        <p:spPr>
          <a:xfrm>
            <a:off x="8316416" y="980728"/>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75013468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2013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4832092"/>
          </a:xfrm>
          <a:prstGeom prst="rect">
            <a:avLst/>
          </a:prstGeom>
          <a:noFill/>
        </p:spPr>
        <p:txBody>
          <a:bodyPr wrap="square" rtlCol="0">
            <a:spAutoFit/>
          </a:bodyPr>
          <a:lstStyle/>
          <a:p>
            <a:pPr marL="514350" indent="-514350">
              <a:buClr>
                <a:schemeClr val="accent6">
                  <a:lumMod val="50000"/>
                </a:schemeClr>
              </a:buClr>
              <a:buFont typeface="+mj-lt"/>
              <a:buAutoNum type="arabicPeriod" startAt="6"/>
            </a:pPr>
            <a:r>
              <a:rPr lang="en-US" sz="2800" dirty="0" smtClean="0">
                <a:solidFill>
                  <a:srgbClr val="FF0000"/>
                </a:solidFill>
              </a:rPr>
              <a:t>(</a:t>
            </a:r>
            <a:r>
              <a:rPr lang="en-US" sz="2800" dirty="0">
                <a:solidFill>
                  <a:srgbClr val="FF0000"/>
                </a:solidFill>
              </a:rPr>
              <a:t>a) Before he established Moonpig.com in 2008, Nick Jenkins made use of </a:t>
            </a:r>
            <a:r>
              <a:rPr lang="en-US" sz="2800" dirty="0" smtClean="0">
                <a:solidFill>
                  <a:srgbClr val="FF0000"/>
                </a:solidFill>
              </a:rPr>
              <a:t>market mapping. Market </a:t>
            </a:r>
            <a:r>
              <a:rPr lang="en-US" sz="2800" dirty="0">
                <a:solidFill>
                  <a:srgbClr val="FF0000"/>
                </a:solidFill>
              </a:rPr>
              <a:t>mapping can help entrepreneurs like Nick </a:t>
            </a:r>
            <a:r>
              <a:rPr lang="en-US" sz="2800" dirty="0" smtClean="0">
                <a:solidFill>
                  <a:srgbClr val="FF0000"/>
                </a:solidFill>
              </a:rPr>
              <a:t>to	(1</a:t>
            </a:r>
            <a:r>
              <a:rPr lang="en-US" sz="2800" dirty="0">
                <a:solidFill>
                  <a:srgbClr val="FF0000"/>
                </a:solidFill>
              </a:rPr>
              <a:t>)</a:t>
            </a:r>
          </a:p>
          <a:p>
            <a:pPr marL="914400" indent="-450850">
              <a:buClr>
                <a:schemeClr val="accent6">
                  <a:lumMod val="50000"/>
                </a:schemeClr>
              </a:buClr>
              <a:buFont typeface="+mj-lt"/>
              <a:buAutoNum type="alphaLcParenR"/>
            </a:pPr>
            <a:r>
              <a:rPr lang="en-US" sz="2800" dirty="0" smtClean="0">
                <a:solidFill>
                  <a:srgbClr val="FF0000"/>
                </a:solidFill>
              </a:rPr>
              <a:t>Determine </a:t>
            </a:r>
            <a:r>
              <a:rPr lang="en-US" sz="2800" dirty="0">
                <a:solidFill>
                  <a:srgbClr val="FF0000"/>
                </a:solidFill>
              </a:rPr>
              <a:t>the competitive advantage of their products or services</a:t>
            </a:r>
          </a:p>
          <a:p>
            <a:pPr marL="914400" indent="-450850">
              <a:buClr>
                <a:schemeClr val="accent6">
                  <a:lumMod val="50000"/>
                </a:schemeClr>
              </a:buClr>
              <a:buFont typeface="+mj-lt"/>
              <a:buAutoNum type="alphaLcParenR"/>
            </a:pPr>
            <a:r>
              <a:rPr lang="en-US" sz="2800" dirty="0" smtClean="0">
                <a:solidFill>
                  <a:srgbClr val="FF0000"/>
                </a:solidFill>
              </a:rPr>
              <a:t>Understand </a:t>
            </a:r>
            <a:r>
              <a:rPr lang="en-US" sz="2800" dirty="0">
                <a:solidFill>
                  <a:srgbClr val="FF0000"/>
                </a:solidFill>
              </a:rPr>
              <a:t>how they can add value</a:t>
            </a:r>
          </a:p>
          <a:p>
            <a:pPr marL="914400" indent="-450850">
              <a:buClr>
                <a:schemeClr val="accent6">
                  <a:lumMod val="50000"/>
                </a:schemeClr>
              </a:buClr>
              <a:buFont typeface="+mj-lt"/>
              <a:buAutoNum type="alphaLcParenR"/>
            </a:pPr>
            <a:r>
              <a:rPr lang="en-US" sz="2800" dirty="0" smtClean="0">
                <a:solidFill>
                  <a:srgbClr val="FF0000"/>
                </a:solidFill>
              </a:rPr>
              <a:t>Identify </a:t>
            </a:r>
            <a:r>
              <a:rPr lang="en-US" sz="2800" dirty="0">
                <a:solidFill>
                  <a:srgbClr val="FF0000"/>
                </a:solidFill>
              </a:rPr>
              <a:t>a potential market niche</a:t>
            </a:r>
          </a:p>
          <a:p>
            <a:pPr marL="914400" indent="-450850">
              <a:buClr>
                <a:schemeClr val="accent6">
                  <a:lumMod val="50000"/>
                </a:schemeClr>
              </a:buClr>
              <a:buFont typeface="+mj-lt"/>
              <a:buAutoNum type="alphaLcParenR"/>
            </a:pPr>
            <a:r>
              <a:rPr lang="en-US" sz="2800" dirty="0" smtClean="0">
                <a:solidFill>
                  <a:srgbClr val="FF0000"/>
                </a:solidFill>
              </a:rPr>
              <a:t>Achieve </a:t>
            </a:r>
            <a:r>
              <a:rPr lang="en-US" sz="2800" dirty="0">
                <a:solidFill>
                  <a:srgbClr val="FF0000"/>
                </a:solidFill>
              </a:rPr>
              <a:t>all of the </a:t>
            </a:r>
            <a:r>
              <a:rPr lang="en-US" sz="2800" dirty="0" smtClean="0">
                <a:solidFill>
                  <a:srgbClr val="FF0000"/>
                </a:solidFill>
              </a:rPr>
              <a:t>above</a:t>
            </a:r>
          </a:p>
          <a:p>
            <a:pPr>
              <a:buClr>
                <a:schemeClr val="accent6">
                  <a:lumMod val="50000"/>
                </a:schemeClr>
              </a:buClr>
            </a:pPr>
            <a:r>
              <a:rPr lang="en-US" sz="2800" dirty="0" smtClean="0">
                <a:solidFill>
                  <a:srgbClr val="FF0000"/>
                </a:solidFill>
              </a:rPr>
              <a:t>Answer [  ]</a:t>
            </a:r>
            <a:endParaRPr lang="en-US" sz="2800" dirty="0">
              <a:solidFill>
                <a:srgbClr val="FF0000"/>
              </a:solidFill>
            </a:endParaRPr>
          </a:p>
          <a:p>
            <a:pPr marL="396875">
              <a:buClr>
                <a:schemeClr val="accent6">
                  <a:lumMod val="50000"/>
                </a:schemeClr>
              </a:buClr>
            </a:pPr>
            <a:r>
              <a:rPr lang="en-US" sz="2800" dirty="0">
                <a:solidFill>
                  <a:srgbClr val="FF0000"/>
                </a:solidFill>
              </a:rPr>
              <a:t>(b) Explain your answer</a:t>
            </a:r>
          </a:p>
        </p:txBody>
      </p:sp>
      <p:sp>
        <p:nvSpPr>
          <p:cNvPr id="5" name="TextBox 4">
            <a:hlinkClick r:id="rId3" action="ppaction://hlinkfile"/>
          </p:cNvPr>
          <p:cNvSpPr txBox="1"/>
          <p:nvPr/>
        </p:nvSpPr>
        <p:spPr>
          <a:xfrm>
            <a:off x="8284621" y="3297758"/>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1428934748"/>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2013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478423"/>
          </a:xfrm>
          <a:prstGeom prst="rect">
            <a:avLst/>
          </a:prstGeom>
          <a:noFill/>
        </p:spPr>
        <p:txBody>
          <a:bodyPr wrap="square" rtlCol="0">
            <a:spAutoFit/>
          </a:bodyPr>
          <a:lstStyle/>
          <a:p>
            <a:pPr marL="514350" indent="-514350">
              <a:buClr>
                <a:schemeClr val="accent6">
                  <a:lumMod val="50000"/>
                </a:schemeClr>
              </a:buClr>
              <a:buFont typeface="+mj-lt"/>
              <a:buAutoNum type="arabicPeriod" startAt="8"/>
            </a:pPr>
            <a:r>
              <a:rPr lang="en-US" sz="2500" dirty="0" smtClean="0">
                <a:solidFill>
                  <a:srgbClr val="FF0000"/>
                </a:solidFill>
              </a:rPr>
              <a:t>(</a:t>
            </a:r>
            <a:r>
              <a:rPr lang="en-US" sz="2500" dirty="0">
                <a:solidFill>
                  <a:srgbClr val="FF0000"/>
                </a:solidFill>
              </a:rPr>
              <a:t>a) </a:t>
            </a:r>
            <a:r>
              <a:rPr lang="en-US" sz="2500" dirty="0" err="1">
                <a:solidFill>
                  <a:srgbClr val="FF0000"/>
                </a:solidFill>
              </a:rPr>
              <a:t>Phiroz</a:t>
            </a:r>
            <a:r>
              <a:rPr lang="en-US" sz="2500" dirty="0">
                <a:solidFill>
                  <a:srgbClr val="FF0000"/>
                </a:solidFill>
              </a:rPr>
              <a:t> and </a:t>
            </a:r>
            <a:r>
              <a:rPr lang="en-US" sz="2500" dirty="0" err="1">
                <a:solidFill>
                  <a:srgbClr val="FF0000"/>
                </a:solidFill>
              </a:rPr>
              <a:t>Sabiha</a:t>
            </a:r>
            <a:r>
              <a:rPr lang="en-US" sz="2500" dirty="0">
                <a:solidFill>
                  <a:srgbClr val="FF0000"/>
                </a:solidFill>
              </a:rPr>
              <a:t> are directors of an ice cream manufacturing company, </a:t>
            </a:r>
            <a:r>
              <a:rPr lang="en-US" sz="2500" dirty="0" smtClean="0">
                <a:solidFill>
                  <a:srgbClr val="FF0000"/>
                </a:solidFill>
              </a:rPr>
              <a:t>Sweet Heart </a:t>
            </a:r>
            <a:r>
              <a:rPr lang="en-US" sz="2500" dirty="0">
                <a:solidFill>
                  <a:srgbClr val="FF0000"/>
                </a:solidFill>
              </a:rPr>
              <a:t>Ice Cream Ltd. The company operates in a niche market, </a:t>
            </a:r>
            <a:r>
              <a:rPr lang="en-US" sz="2500" dirty="0" smtClean="0">
                <a:solidFill>
                  <a:srgbClr val="FF0000"/>
                </a:solidFill>
              </a:rPr>
              <a:t>supplying non-dairy </a:t>
            </a:r>
            <a:r>
              <a:rPr lang="en-US" sz="2500" dirty="0">
                <a:solidFill>
                  <a:srgbClr val="FF0000"/>
                </a:solidFill>
              </a:rPr>
              <a:t>ice cream to Asian restaurants in the Birmingham </a:t>
            </a:r>
            <a:r>
              <a:rPr lang="en-US" sz="2500" dirty="0" smtClean="0">
                <a:solidFill>
                  <a:srgbClr val="FF0000"/>
                </a:solidFill>
              </a:rPr>
              <a:t>region.</a:t>
            </a:r>
            <a:br>
              <a:rPr lang="en-US" sz="2500" dirty="0" smtClean="0">
                <a:solidFill>
                  <a:srgbClr val="FF0000"/>
                </a:solidFill>
              </a:rPr>
            </a:br>
            <a:r>
              <a:rPr lang="en-US" sz="2500" dirty="0" smtClean="0">
                <a:solidFill>
                  <a:srgbClr val="FF0000"/>
                </a:solidFill>
              </a:rPr>
              <a:t>Which </a:t>
            </a:r>
            <a:r>
              <a:rPr lang="en-US" sz="2500" dirty="0">
                <a:solidFill>
                  <a:srgbClr val="FF0000"/>
                </a:solidFill>
              </a:rPr>
              <a:t>one of the following would be least likely to be used by </a:t>
            </a:r>
            <a:r>
              <a:rPr lang="en-US" sz="2500" dirty="0" err="1">
                <a:solidFill>
                  <a:srgbClr val="FF0000"/>
                </a:solidFill>
              </a:rPr>
              <a:t>Phiroz</a:t>
            </a:r>
            <a:r>
              <a:rPr lang="en-US" sz="2500" dirty="0">
                <a:solidFill>
                  <a:srgbClr val="FF0000"/>
                </a:solidFill>
              </a:rPr>
              <a:t> and </a:t>
            </a:r>
            <a:r>
              <a:rPr lang="en-US" sz="2500" dirty="0" err="1" smtClean="0">
                <a:solidFill>
                  <a:srgbClr val="FF0000"/>
                </a:solidFill>
              </a:rPr>
              <a:t>Sabiha</a:t>
            </a:r>
            <a:r>
              <a:rPr lang="en-US" sz="2500" dirty="0" smtClean="0">
                <a:solidFill>
                  <a:srgbClr val="FF0000"/>
                </a:solidFill>
              </a:rPr>
              <a:t> given </a:t>
            </a:r>
            <a:r>
              <a:rPr lang="en-US" sz="2500" dirty="0">
                <a:solidFill>
                  <a:srgbClr val="FF0000"/>
                </a:solidFill>
              </a:rPr>
              <a:t>the company’s current market position</a:t>
            </a:r>
            <a:r>
              <a:rPr lang="en-US" sz="2500" dirty="0" smtClean="0">
                <a:solidFill>
                  <a:srgbClr val="FF0000"/>
                </a:solidFill>
              </a:rPr>
              <a:t>?		(</a:t>
            </a:r>
            <a:r>
              <a:rPr lang="en-US" sz="2500" dirty="0">
                <a:solidFill>
                  <a:srgbClr val="FF0000"/>
                </a:solidFill>
              </a:rPr>
              <a:t>1)</a:t>
            </a:r>
          </a:p>
          <a:p>
            <a:pPr marL="965200" indent="-514350">
              <a:buClr>
                <a:schemeClr val="accent6">
                  <a:lumMod val="50000"/>
                </a:schemeClr>
              </a:buClr>
              <a:buFont typeface="+mj-lt"/>
              <a:buAutoNum type="alphaLcParenR"/>
            </a:pPr>
            <a:r>
              <a:rPr lang="en-US" sz="2500" dirty="0" smtClean="0">
                <a:solidFill>
                  <a:srgbClr val="FF0000"/>
                </a:solidFill>
              </a:rPr>
              <a:t>Methods </a:t>
            </a:r>
            <a:r>
              <a:rPr lang="en-US" sz="2500" dirty="0">
                <a:solidFill>
                  <a:srgbClr val="FF0000"/>
                </a:solidFill>
              </a:rPr>
              <a:t>of adding value</a:t>
            </a:r>
          </a:p>
          <a:p>
            <a:pPr marL="965200" indent="-514350">
              <a:buClr>
                <a:schemeClr val="accent6">
                  <a:lumMod val="50000"/>
                </a:schemeClr>
              </a:buClr>
              <a:buFont typeface="+mj-lt"/>
              <a:buAutoNum type="alphaLcParenR"/>
            </a:pPr>
            <a:r>
              <a:rPr lang="en-US" sz="2500" dirty="0" smtClean="0">
                <a:solidFill>
                  <a:srgbClr val="FF0000"/>
                </a:solidFill>
              </a:rPr>
              <a:t>Television </a:t>
            </a:r>
            <a:r>
              <a:rPr lang="en-US" sz="2500" dirty="0">
                <a:solidFill>
                  <a:srgbClr val="FF0000"/>
                </a:solidFill>
              </a:rPr>
              <a:t>advertising</a:t>
            </a:r>
          </a:p>
          <a:p>
            <a:pPr marL="965200" indent="-514350">
              <a:buClr>
                <a:schemeClr val="accent6">
                  <a:lumMod val="50000"/>
                </a:schemeClr>
              </a:buClr>
              <a:buFont typeface="+mj-lt"/>
              <a:buAutoNum type="alphaLcParenR"/>
            </a:pPr>
            <a:r>
              <a:rPr lang="en-US" sz="2500" dirty="0" smtClean="0">
                <a:solidFill>
                  <a:srgbClr val="FF0000"/>
                </a:solidFill>
              </a:rPr>
              <a:t>Qualitative </a:t>
            </a:r>
            <a:r>
              <a:rPr lang="en-US" sz="2500" dirty="0">
                <a:solidFill>
                  <a:srgbClr val="FF0000"/>
                </a:solidFill>
              </a:rPr>
              <a:t>market research</a:t>
            </a:r>
          </a:p>
          <a:p>
            <a:pPr marL="965200" indent="-514350">
              <a:buClr>
                <a:schemeClr val="accent6">
                  <a:lumMod val="50000"/>
                </a:schemeClr>
              </a:buClr>
              <a:buFont typeface="+mj-lt"/>
              <a:buAutoNum type="alphaLcParenR"/>
            </a:pPr>
            <a:r>
              <a:rPr lang="en-US" sz="2500" dirty="0" smtClean="0">
                <a:solidFill>
                  <a:srgbClr val="FF0000"/>
                </a:solidFill>
              </a:rPr>
              <a:t>An </a:t>
            </a:r>
            <a:r>
              <a:rPr lang="en-US" sz="2500" dirty="0">
                <a:solidFill>
                  <a:srgbClr val="FF0000"/>
                </a:solidFill>
              </a:rPr>
              <a:t>ethical stance</a:t>
            </a:r>
          </a:p>
          <a:p>
            <a:pPr>
              <a:buClr>
                <a:schemeClr val="accent6">
                  <a:lumMod val="50000"/>
                </a:schemeClr>
              </a:buClr>
            </a:pPr>
            <a:r>
              <a:rPr lang="en-US" sz="2500" dirty="0" smtClean="0">
                <a:solidFill>
                  <a:srgbClr val="FF0000"/>
                </a:solidFill>
              </a:rPr>
              <a:t>Answer  [  ]</a:t>
            </a:r>
            <a:endParaRPr lang="en-US" sz="2500" dirty="0">
              <a:solidFill>
                <a:srgbClr val="FF0000"/>
              </a:solidFill>
            </a:endParaRPr>
          </a:p>
          <a:p>
            <a:pPr>
              <a:buClr>
                <a:schemeClr val="accent6">
                  <a:lumMod val="50000"/>
                </a:schemeClr>
              </a:buClr>
              <a:tabLst>
                <a:tab pos="515938" algn="l"/>
              </a:tabLst>
            </a:pPr>
            <a:r>
              <a:rPr lang="en-US" sz="2500" dirty="0" smtClean="0">
                <a:solidFill>
                  <a:srgbClr val="FF0000"/>
                </a:solidFill>
              </a:rPr>
              <a:t>	(</a:t>
            </a:r>
            <a:r>
              <a:rPr lang="en-US" sz="2500" dirty="0">
                <a:solidFill>
                  <a:srgbClr val="FF0000"/>
                </a:solidFill>
              </a:rPr>
              <a:t>b) Explain your </a:t>
            </a:r>
            <a:r>
              <a:rPr lang="en-US" sz="2500" dirty="0" smtClean="0">
                <a:solidFill>
                  <a:srgbClr val="FF0000"/>
                </a:solidFill>
              </a:rPr>
              <a:t>answer.</a:t>
            </a:r>
            <a:endParaRPr lang="en-US" sz="2500" dirty="0">
              <a:solidFill>
                <a:srgbClr val="FF0000"/>
              </a:solidFill>
            </a:endParaRPr>
          </a:p>
        </p:txBody>
      </p:sp>
      <p:sp>
        <p:nvSpPr>
          <p:cNvPr id="5" name="TextBox 4">
            <a:hlinkClick r:id="rId3" action="ppaction://hlinkfile"/>
          </p:cNvPr>
          <p:cNvSpPr txBox="1"/>
          <p:nvPr/>
        </p:nvSpPr>
        <p:spPr>
          <a:xfrm>
            <a:off x="8227422" y="2204864"/>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226012943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dirty="0"/>
              <a:t>7 – </a:t>
            </a:r>
            <a:r>
              <a:rPr lang="en-US" sz="3100" dirty="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647700"/>
          </a:xfrm>
          <a:prstGeom prst="rect">
            <a:avLst/>
          </a:prstGeom>
          <a:noFill/>
        </p:spPr>
        <p:txBody>
          <a:bodyPr wrap="square" rtlCol="0">
            <a:spAutoFit/>
          </a:bodyPr>
          <a:lstStyle/>
          <a:p>
            <a:pPr>
              <a:buClr>
                <a:schemeClr val="accent6">
                  <a:lumMod val="50000"/>
                </a:schemeClr>
              </a:buClr>
            </a:pPr>
            <a:r>
              <a:rPr lang="en-US" sz="1900" b="1" dirty="0" smtClean="0">
                <a:solidFill>
                  <a:srgbClr val="FF0000"/>
                </a:solidFill>
              </a:rPr>
              <a:t>Evidence </a:t>
            </a:r>
            <a:r>
              <a:rPr lang="en-US" sz="1900" b="1" dirty="0">
                <a:solidFill>
                  <a:srgbClr val="FF0000"/>
                </a:solidFill>
              </a:rPr>
              <a:t>A</a:t>
            </a:r>
          </a:p>
          <a:p>
            <a:pPr>
              <a:buClr>
                <a:schemeClr val="accent6">
                  <a:lumMod val="50000"/>
                </a:schemeClr>
              </a:buClr>
            </a:pPr>
            <a:r>
              <a:rPr lang="en-US" sz="1900" b="1" dirty="0">
                <a:solidFill>
                  <a:srgbClr val="FF0000"/>
                </a:solidFill>
              </a:rPr>
              <a:t>David’s Choice: Chapman’s or Chic?</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On 1 March 2011 David </a:t>
            </a:r>
            <a:r>
              <a:rPr lang="en-US" sz="1900" dirty="0" err="1">
                <a:solidFill>
                  <a:srgbClr val="FF0000"/>
                </a:solidFill>
              </a:rPr>
              <a:t>Benbow</a:t>
            </a:r>
            <a:r>
              <a:rPr lang="en-US" sz="1900" dirty="0">
                <a:solidFill>
                  <a:srgbClr val="FF0000"/>
                </a:solidFill>
              </a:rPr>
              <a:t> celebrated his </a:t>
            </a:r>
            <a:r>
              <a:rPr lang="en-US" sz="1900" dirty="0" smtClean="0">
                <a:solidFill>
                  <a:srgbClr val="FF0000"/>
                </a:solidFill>
              </a:rPr>
              <a:t>40</a:t>
            </a:r>
            <a:r>
              <a:rPr lang="en-US" sz="1900" baseline="30000" dirty="0" smtClean="0">
                <a:solidFill>
                  <a:srgbClr val="FF0000"/>
                </a:solidFill>
              </a:rPr>
              <a:t>th</a:t>
            </a:r>
            <a:r>
              <a:rPr lang="en-US" sz="1900" dirty="0" smtClean="0">
                <a:solidFill>
                  <a:srgbClr val="FF0000"/>
                </a:solidFill>
              </a:rPr>
              <a:t> birthday </a:t>
            </a:r>
            <a:r>
              <a:rPr lang="en-US" sz="1900" dirty="0">
                <a:solidFill>
                  <a:srgbClr val="FF0000"/>
                </a:solidFill>
              </a:rPr>
              <a:t>and an annual turnover of £150,000 for </a:t>
            </a:r>
            <a:r>
              <a:rPr lang="en-US" sz="1900" dirty="0" smtClean="0">
                <a:solidFill>
                  <a:srgbClr val="FF0000"/>
                </a:solidFill>
              </a:rPr>
              <a:t>the first </a:t>
            </a:r>
            <a:r>
              <a:rPr lang="en-US" sz="1900" dirty="0">
                <a:solidFill>
                  <a:srgbClr val="FF0000"/>
                </a:solidFill>
              </a:rPr>
              <a:t>time in 19 years of self-employment.</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On leaving school in 1987, David started work as </a:t>
            </a:r>
            <a:r>
              <a:rPr lang="en-US" sz="1900" dirty="0" smtClean="0">
                <a:solidFill>
                  <a:srgbClr val="FF0000"/>
                </a:solidFill>
              </a:rPr>
              <a:t>a technician </a:t>
            </a:r>
            <a:r>
              <a:rPr lang="en-US" sz="1900" dirty="0">
                <a:solidFill>
                  <a:srgbClr val="FF0000"/>
                </a:solidFill>
              </a:rPr>
              <a:t>in Chapman’s Opticians, for what was </a:t>
            </a:r>
            <a:r>
              <a:rPr lang="en-US" sz="1900" dirty="0" smtClean="0">
                <a:solidFill>
                  <a:srgbClr val="FF0000"/>
                </a:solidFill>
              </a:rPr>
              <a:t>then a </a:t>
            </a:r>
            <a:r>
              <a:rPr lang="en-US" sz="1900" dirty="0">
                <a:solidFill>
                  <a:srgbClr val="FF0000"/>
                </a:solidFill>
              </a:rPr>
              <a:t>high wage of £300 a week. Before long </a:t>
            </a:r>
            <a:r>
              <a:rPr lang="en-US" sz="1900" dirty="0" smtClean="0">
                <a:solidFill>
                  <a:srgbClr val="FF0000"/>
                </a:solidFill>
              </a:rPr>
              <a:t>David </a:t>
            </a:r>
            <a:r>
              <a:rPr lang="en-US" sz="1900" dirty="0" err="1" smtClean="0">
                <a:solidFill>
                  <a:srgbClr val="FF0000"/>
                </a:solidFill>
              </a:rPr>
              <a:t>realised</a:t>
            </a:r>
            <a:r>
              <a:rPr lang="en-US" sz="1900" dirty="0" smtClean="0">
                <a:solidFill>
                  <a:srgbClr val="FF0000"/>
                </a:solidFill>
              </a:rPr>
              <a:t> </a:t>
            </a:r>
            <a:r>
              <a:rPr lang="en-US" sz="1900" dirty="0">
                <a:solidFill>
                  <a:srgbClr val="FF0000"/>
                </a:solidFill>
              </a:rPr>
              <a:t>that this job failed to match his passion </a:t>
            </a:r>
            <a:r>
              <a:rPr lang="en-US" sz="1900" dirty="0" smtClean="0">
                <a:solidFill>
                  <a:srgbClr val="FF0000"/>
                </a:solidFill>
              </a:rPr>
              <a:t>for creativity</a:t>
            </a:r>
            <a:r>
              <a:rPr lang="en-US" sz="1900" dirty="0">
                <a:solidFill>
                  <a:srgbClr val="FF0000"/>
                </a:solidFill>
              </a:rPr>
              <a:t>. A year later he started work as a junior stylist in Raymond’s hair </a:t>
            </a:r>
            <a:r>
              <a:rPr lang="en-US" sz="1900" dirty="0" smtClean="0">
                <a:solidFill>
                  <a:srgbClr val="FF0000"/>
                </a:solidFill>
              </a:rPr>
              <a:t>salon, Birmingham</a:t>
            </a:r>
            <a:r>
              <a:rPr lang="en-US" sz="1900" dirty="0">
                <a:solidFill>
                  <a:srgbClr val="FF0000"/>
                </a:solidFill>
              </a:rPr>
              <a:t>. Given his commitment to working long hours and a flair for style, David </a:t>
            </a:r>
            <a:r>
              <a:rPr lang="en-US" sz="1900" dirty="0" smtClean="0">
                <a:solidFill>
                  <a:srgbClr val="FF0000"/>
                </a:solidFill>
              </a:rPr>
              <a:t>was swiftly </a:t>
            </a:r>
            <a:r>
              <a:rPr lang="en-US" sz="1900" dirty="0">
                <a:solidFill>
                  <a:srgbClr val="FF0000"/>
                </a:solidFill>
              </a:rPr>
              <a:t>promoted, becoming a senior stylist at Raymond’s in 1990. By the summer of </a:t>
            </a:r>
            <a:r>
              <a:rPr lang="en-US" sz="1900" dirty="0" smtClean="0">
                <a:solidFill>
                  <a:srgbClr val="FF0000"/>
                </a:solidFill>
              </a:rPr>
              <a:t>1992 David </a:t>
            </a:r>
            <a:r>
              <a:rPr lang="en-US" sz="1900" dirty="0">
                <a:solidFill>
                  <a:srgbClr val="FF0000"/>
                </a:solidFill>
              </a:rPr>
              <a:t>decided it was time to be </a:t>
            </a:r>
            <a:r>
              <a:rPr lang="en-US" sz="1900" dirty="0" smtClean="0">
                <a:solidFill>
                  <a:srgbClr val="FF0000"/>
                </a:solidFill>
              </a:rPr>
              <a:t>self-employed.</a:t>
            </a:r>
          </a:p>
          <a:p>
            <a:pPr marL="347663" indent="-347663">
              <a:buClr>
                <a:schemeClr val="accent6">
                  <a:lumMod val="50000"/>
                </a:schemeClr>
              </a:buClr>
              <a:buFont typeface="Wingdings 3" panose="05040102010807070707" pitchFamily="18" charset="2"/>
              <a:buChar char=""/>
            </a:pPr>
            <a:r>
              <a:rPr lang="en-US" sz="1900" dirty="0">
                <a:solidFill>
                  <a:srgbClr val="FF0000"/>
                </a:solidFill>
              </a:rPr>
              <a:t>Rather than rent his own premises and pay high start-up costs, David rented a chair* in </a:t>
            </a:r>
            <a:r>
              <a:rPr lang="en-US" sz="1900" dirty="0" smtClean="0">
                <a:solidFill>
                  <a:srgbClr val="FF0000"/>
                </a:solidFill>
              </a:rPr>
              <a:t>a </a:t>
            </a:r>
            <a:r>
              <a:rPr lang="en-US" sz="1900" dirty="0" err="1" smtClean="0">
                <a:solidFill>
                  <a:srgbClr val="FF0000"/>
                </a:solidFill>
              </a:rPr>
              <a:t>Stourbridge</a:t>
            </a:r>
            <a:r>
              <a:rPr lang="en-US" sz="1900" dirty="0" smtClean="0">
                <a:solidFill>
                  <a:srgbClr val="FF0000"/>
                </a:solidFill>
              </a:rPr>
              <a:t> </a:t>
            </a:r>
            <a:r>
              <a:rPr lang="en-US" sz="1900" dirty="0">
                <a:solidFill>
                  <a:srgbClr val="FF0000"/>
                </a:solidFill>
              </a:rPr>
              <a:t>salon. This gave David the opportunity to learn more about the </a:t>
            </a:r>
            <a:r>
              <a:rPr lang="en-US" sz="1900" dirty="0" smtClean="0">
                <a:solidFill>
                  <a:srgbClr val="FF0000"/>
                </a:solidFill>
              </a:rPr>
              <a:t>financial aspects </a:t>
            </a:r>
            <a:r>
              <a:rPr lang="en-US" sz="1900" dirty="0">
                <a:solidFill>
                  <a:srgbClr val="FF0000"/>
                </a:solidFill>
              </a:rPr>
              <a:t>of hairdressing, as he became more familiar with costs and the factors </a:t>
            </a:r>
            <a:r>
              <a:rPr lang="en-US" sz="1900" dirty="0" smtClean="0">
                <a:solidFill>
                  <a:srgbClr val="FF0000"/>
                </a:solidFill>
              </a:rPr>
              <a:t>which affect </a:t>
            </a:r>
            <a:r>
              <a:rPr lang="en-US" sz="1900" dirty="0">
                <a:solidFill>
                  <a:srgbClr val="FF0000"/>
                </a:solidFill>
              </a:rPr>
              <a:t>sales income. In March 2005, once he had sufficient savings, David opened up </a:t>
            </a:r>
            <a:r>
              <a:rPr lang="en-US" sz="1900" dirty="0" smtClean="0">
                <a:solidFill>
                  <a:srgbClr val="FF0000"/>
                </a:solidFill>
              </a:rPr>
              <a:t>his own </a:t>
            </a:r>
            <a:r>
              <a:rPr lang="en-US" sz="1900" dirty="0">
                <a:solidFill>
                  <a:srgbClr val="FF0000"/>
                </a:solidFill>
              </a:rPr>
              <a:t>hair salon in the city of Worcester</a:t>
            </a:r>
            <a:r>
              <a:rPr lang="en-US" sz="1900" dirty="0" smtClean="0">
                <a:solidFill>
                  <a:srgbClr val="FF0000"/>
                </a:solidFill>
              </a:rPr>
              <a:t>.</a:t>
            </a:r>
            <a:endParaRPr lang="en-US" sz="1900" dirty="0">
              <a:solidFill>
                <a:srgbClr val="FF0000"/>
              </a:solidFill>
            </a:endParaRPr>
          </a:p>
        </p:txBody>
      </p:sp>
      <p:sp>
        <p:nvSpPr>
          <p:cNvPr id="5" name="TextBox 4">
            <a:hlinkClick r:id="rId3" action="ppaction://hlinkfile"/>
          </p:cNvPr>
          <p:cNvSpPr txBox="1"/>
          <p:nvPr/>
        </p:nvSpPr>
        <p:spPr>
          <a:xfrm>
            <a:off x="8227422" y="2204864"/>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15351928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dirty="0"/>
              <a:t>7 – </a:t>
            </a:r>
            <a:r>
              <a:rPr lang="en-US" sz="3100" dirty="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355312"/>
          </a:xfrm>
          <a:prstGeom prst="rect">
            <a:avLst/>
          </a:prstGeom>
          <a:noFill/>
        </p:spPr>
        <p:txBody>
          <a:bodyPr wrap="square" rtlCol="0">
            <a:spAutoFit/>
          </a:bodyPr>
          <a:lstStyle/>
          <a:p>
            <a:pPr marL="347663" indent="-347663">
              <a:buClr>
                <a:schemeClr val="accent6">
                  <a:lumMod val="50000"/>
                </a:schemeClr>
              </a:buClr>
              <a:buFont typeface="Wingdings 3" panose="05040102010807070707" pitchFamily="18" charset="2"/>
              <a:buChar char=""/>
            </a:pPr>
            <a:r>
              <a:rPr lang="en-US" dirty="0">
                <a:solidFill>
                  <a:srgbClr val="FF0000"/>
                </a:solidFill>
              </a:rPr>
              <a:t>David had not prepared a business plan for a bank because he was confident that he had accumulated enough money – over £30,000 in savings. This paid for the £4,000 legal and professional fees, £8,000 advance rent and the £18,000 for equipment and initial stock.</a:t>
            </a:r>
          </a:p>
          <a:p>
            <a:pPr marL="347663" indent="-347663">
              <a:buClr>
                <a:schemeClr val="accent6">
                  <a:lumMod val="50000"/>
                </a:schemeClr>
              </a:buClr>
              <a:buFont typeface="Wingdings 3" panose="05040102010807070707" pitchFamily="18" charset="2"/>
              <a:buChar char=""/>
            </a:pPr>
            <a:r>
              <a:rPr lang="en-US" dirty="0" smtClean="0">
                <a:solidFill>
                  <a:srgbClr val="FF0000"/>
                </a:solidFill>
              </a:rPr>
              <a:t>Marketing </a:t>
            </a:r>
            <a:r>
              <a:rPr lang="en-US" dirty="0">
                <a:solidFill>
                  <a:srgbClr val="FF0000"/>
                </a:solidFill>
              </a:rPr>
              <a:t>costs were negligible because David had developed a strong customer </a:t>
            </a:r>
            <a:r>
              <a:rPr lang="en-US" dirty="0" smtClean="0">
                <a:solidFill>
                  <a:srgbClr val="FF0000"/>
                </a:solidFill>
              </a:rPr>
              <a:t>base and </a:t>
            </a:r>
            <a:r>
              <a:rPr lang="en-US" dirty="0">
                <a:solidFill>
                  <a:srgbClr val="FF0000"/>
                </a:solidFill>
              </a:rPr>
              <a:t>reputation in </a:t>
            </a:r>
            <a:r>
              <a:rPr lang="en-US" dirty="0" err="1">
                <a:solidFill>
                  <a:srgbClr val="FF0000"/>
                </a:solidFill>
              </a:rPr>
              <a:t>Stourbridge</a:t>
            </a:r>
            <a:r>
              <a:rPr lang="en-US" dirty="0">
                <a:solidFill>
                  <a:srgbClr val="FF0000"/>
                </a:solidFill>
              </a:rPr>
              <a:t>, so clients simply followed him to nearby Worcester. </a:t>
            </a:r>
            <a:r>
              <a:rPr lang="en-US" dirty="0" smtClean="0">
                <a:solidFill>
                  <a:srgbClr val="FF0000"/>
                </a:solidFill>
              </a:rPr>
              <a:t>David had </a:t>
            </a:r>
            <a:r>
              <a:rPr lang="en-US" dirty="0">
                <a:solidFill>
                  <a:srgbClr val="FF0000"/>
                </a:solidFill>
              </a:rPr>
              <a:t>also taken advantage of professional development opportunities over the years </a:t>
            </a:r>
            <a:r>
              <a:rPr lang="en-US" dirty="0" smtClean="0">
                <a:solidFill>
                  <a:srgbClr val="FF0000"/>
                </a:solidFill>
              </a:rPr>
              <a:t>by paying </a:t>
            </a:r>
            <a:r>
              <a:rPr lang="en-US" dirty="0">
                <a:solidFill>
                  <a:srgbClr val="FF0000"/>
                </a:solidFill>
              </a:rPr>
              <a:t>for courses to update his skills. He did this through formal training with </a:t>
            </a:r>
            <a:r>
              <a:rPr lang="en-US" dirty="0" smtClean="0">
                <a:solidFill>
                  <a:srgbClr val="FF0000"/>
                </a:solidFill>
              </a:rPr>
              <a:t>the internationally </a:t>
            </a:r>
            <a:r>
              <a:rPr lang="en-US" dirty="0">
                <a:solidFill>
                  <a:srgbClr val="FF0000"/>
                </a:solidFill>
              </a:rPr>
              <a:t>respected Sassoon Academy in London; David is now one of their </a:t>
            </a:r>
            <a:r>
              <a:rPr lang="en-US" dirty="0" smtClean="0">
                <a:solidFill>
                  <a:srgbClr val="FF0000"/>
                </a:solidFill>
              </a:rPr>
              <a:t>partner trainers</a:t>
            </a:r>
            <a:r>
              <a:rPr lang="en-US" dirty="0">
                <a:solidFill>
                  <a:srgbClr val="FF0000"/>
                </a:solidFill>
              </a:rPr>
              <a:t>.</a:t>
            </a:r>
          </a:p>
          <a:p>
            <a:pPr marL="347663" indent="-347663">
              <a:buClr>
                <a:schemeClr val="accent6">
                  <a:lumMod val="50000"/>
                </a:schemeClr>
              </a:buClr>
              <a:buFont typeface="Wingdings 3" panose="05040102010807070707" pitchFamily="18" charset="2"/>
              <a:buChar char=""/>
            </a:pPr>
            <a:r>
              <a:rPr lang="en-US" dirty="0">
                <a:solidFill>
                  <a:srgbClr val="FF0000"/>
                </a:solidFill>
              </a:rPr>
              <a:t>Today David </a:t>
            </a:r>
            <a:r>
              <a:rPr lang="en-US" dirty="0" err="1">
                <a:solidFill>
                  <a:srgbClr val="FF0000"/>
                </a:solidFill>
              </a:rPr>
              <a:t>Benbow</a:t>
            </a:r>
            <a:r>
              <a:rPr lang="en-US" dirty="0">
                <a:solidFill>
                  <a:srgbClr val="FF0000"/>
                </a:solidFill>
              </a:rPr>
              <a:t> Hair looks prestigious. Salon prices are by no means as cheap as </a:t>
            </a:r>
            <a:r>
              <a:rPr lang="en-US" dirty="0" smtClean="0">
                <a:solidFill>
                  <a:srgbClr val="FF0000"/>
                </a:solidFill>
              </a:rPr>
              <a:t>the £7 </a:t>
            </a:r>
            <a:r>
              <a:rPr lang="en-US" dirty="0">
                <a:solidFill>
                  <a:srgbClr val="FF0000"/>
                </a:solidFill>
              </a:rPr>
              <a:t>charged by a local barber for a dry cut. In this industry David believes “quality counts</a:t>
            </a:r>
            <a:r>
              <a:rPr lang="en-US" dirty="0" smtClean="0">
                <a:solidFill>
                  <a:srgbClr val="FF0000"/>
                </a:solidFill>
              </a:rPr>
              <a:t>”, by </a:t>
            </a:r>
            <a:r>
              <a:rPr lang="en-US" dirty="0">
                <a:solidFill>
                  <a:srgbClr val="FF0000"/>
                </a:solidFill>
              </a:rPr>
              <a:t>which he does not simply mean hair treatment. The salon has recently undergone </a:t>
            </a:r>
            <a:r>
              <a:rPr lang="en-US" dirty="0" smtClean="0">
                <a:solidFill>
                  <a:srgbClr val="FF0000"/>
                </a:solidFill>
              </a:rPr>
              <a:t>a high </a:t>
            </a:r>
            <a:r>
              <a:rPr lang="en-US" dirty="0">
                <a:solidFill>
                  <a:srgbClr val="FF0000"/>
                </a:solidFill>
              </a:rPr>
              <a:t>specification refit which cost in excess of £40,000, including Italian </a:t>
            </a:r>
            <a:r>
              <a:rPr lang="en-US" dirty="0" smtClean="0">
                <a:solidFill>
                  <a:srgbClr val="FF0000"/>
                </a:solidFill>
              </a:rPr>
              <a:t>handmade leather </a:t>
            </a:r>
            <a:r>
              <a:rPr lang="en-US" dirty="0">
                <a:solidFill>
                  <a:srgbClr val="FF0000"/>
                </a:solidFill>
              </a:rPr>
              <a:t>sofas for waiting clients, Shiatsu massage chairs, Italian porcelain sinks, solid </a:t>
            </a:r>
            <a:r>
              <a:rPr lang="en-US" dirty="0" smtClean="0">
                <a:solidFill>
                  <a:srgbClr val="FF0000"/>
                </a:solidFill>
              </a:rPr>
              <a:t>oak flooring </a:t>
            </a:r>
            <a:r>
              <a:rPr lang="en-US" dirty="0">
                <a:solidFill>
                  <a:srgbClr val="FF0000"/>
                </a:solidFill>
              </a:rPr>
              <a:t>and LED lighting. David feels his clients are worth every penny. No wonder </a:t>
            </a:r>
            <a:r>
              <a:rPr lang="en-US" dirty="0" smtClean="0">
                <a:solidFill>
                  <a:srgbClr val="FF0000"/>
                </a:solidFill>
              </a:rPr>
              <a:t>the salon </a:t>
            </a:r>
            <a:r>
              <a:rPr lang="en-US" dirty="0">
                <a:solidFill>
                  <a:srgbClr val="FF0000"/>
                </a:solidFill>
              </a:rPr>
              <a:t>has featured in Elle fashion magazine.</a:t>
            </a:r>
          </a:p>
          <a:p>
            <a:pPr marL="347663" indent="-347663">
              <a:buClr>
                <a:schemeClr val="accent6">
                  <a:lumMod val="50000"/>
                </a:schemeClr>
              </a:buClr>
              <a:buFont typeface="Wingdings 3" panose="05040102010807070707" pitchFamily="18" charset="2"/>
              <a:buChar char=""/>
            </a:pPr>
            <a:r>
              <a:rPr lang="en-US" dirty="0">
                <a:solidFill>
                  <a:srgbClr val="FF0000"/>
                </a:solidFill>
              </a:rPr>
              <a:t>*Chair = paying the owner a rental fee for the use of part of the salon.</a:t>
            </a:r>
          </a:p>
        </p:txBody>
      </p:sp>
      <p:sp>
        <p:nvSpPr>
          <p:cNvPr id="5" name="TextBox 4">
            <a:hlinkClick r:id="rId3" action="ppaction://hlinkfile"/>
          </p:cNvPr>
          <p:cNvSpPr txBox="1"/>
          <p:nvPr/>
        </p:nvSpPr>
        <p:spPr>
          <a:xfrm>
            <a:off x="8284621" y="1700808"/>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3094188137"/>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dirty="0"/>
              <a:t>7 – </a:t>
            </a:r>
            <a:r>
              <a:rPr lang="en-US" sz="3100" dirty="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262979"/>
          </a:xfrm>
          <a:prstGeom prst="rect">
            <a:avLst/>
          </a:prstGeom>
          <a:noFill/>
        </p:spPr>
        <p:txBody>
          <a:bodyPr wrap="square" rtlCol="0">
            <a:spAutoFit/>
          </a:bodyPr>
          <a:lstStyle/>
          <a:p>
            <a:pPr marL="514350" indent="-514350">
              <a:buClr>
                <a:schemeClr val="accent6">
                  <a:lumMod val="50000"/>
                </a:schemeClr>
              </a:buClr>
              <a:buFont typeface="+mj-lt"/>
              <a:buAutoNum type="arabicPeriod" startAt="12"/>
            </a:pPr>
            <a:r>
              <a:rPr lang="en-US" sz="2400" dirty="0" smtClean="0">
                <a:solidFill>
                  <a:srgbClr val="FF0000"/>
                </a:solidFill>
              </a:rPr>
              <a:t>Assess </a:t>
            </a:r>
            <a:r>
              <a:rPr lang="en-US" sz="2400" dirty="0">
                <a:solidFill>
                  <a:srgbClr val="FF0000"/>
                </a:solidFill>
              </a:rPr>
              <a:t>two ways David’s salon might achieve competitive advantage</a:t>
            </a:r>
            <a:r>
              <a:rPr lang="en-US" sz="2400" dirty="0" smtClean="0">
                <a:solidFill>
                  <a:srgbClr val="FF0000"/>
                </a:solidFill>
              </a:rPr>
              <a:t>.</a:t>
            </a:r>
          </a:p>
          <a:p>
            <a:pPr>
              <a:buClr>
                <a:schemeClr val="accent6">
                  <a:lumMod val="50000"/>
                </a:schemeClr>
              </a:buClr>
            </a:pPr>
            <a:r>
              <a:rPr lang="en-US" sz="2400" dirty="0" smtClean="0">
                <a:solidFill>
                  <a:srgbClr val="FF0000"/>
                </a:solidFill>
              </a:rPr>
              <a:t>Way 1: ___________________________________________</a:t>
            </a:r>
            <a:br>
              <a:rPr lang="en-US" sz="2400" dirty="0" smtClean="0">
                <a:solidFill>
                  <a:srgbClr val="FF0000"/>
                </a:solidFill>
              </a:rPr>
            </a:br>
            <a:r>
              <a:rPr lang="en-US" sz="24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a:t>
            </a:r>
            <a:br>
              <a:rPr lang="en-US" sz="2400" dirty="0" smtClean="0">
                <a:solidFill>
                  <a:srgbClr val="FF0000"/>
                </a:solidFill>
              </a:rPr>
            </a:br>
            <a:r>
              <a:rPr lang="en-US" sz="2400" dirty="0" smtClean="0">
                <a:solidFill>
                  <a:srgbClr val="FF0000"/>
                </a:solidFill>
              </a:rPr>
              <a:t>Way 2: ___________________________________________</a:t>
            </a:r>
            <a:br>
              <a:rPr lang="en-US" sz="2400" dirty="0" smtClean="0">
                <a:solidFill>
                  <a:srgbClr val="FF0000"/>
                </a:solidFill>
              </a:rPr>
            </a:br>
            <a:r>
              <a:rPr lang="en-US" sz="24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a:t>
            </a:r>
            <a:r>
              <a:rPr lang="en-US" sz="2400" dirty="0">
                <a:solidFill>
                  <a:srgbClr val="FF0000"/>
                </a:solidFill>
              </a:rPr>
              <a:t>Total for Question 12 = 8 marks)</a:t>
            </a:r>
          </a:p>
        </p:txBody>
      </p:sp>
      <p:sp>
        <p:nvSpPr>
          <p:cNvPr id="5" name="TextBox 4">
            <a:hlinkClick r:id="rId3" action="ppaction://hlinkfile"/>
          </p:cNvPr>
          <p:cNvSpPr txBox="1"/>
          <p:nvPr/>
        </p:nvSpPr>
        <p:spPr>
          <a:xfrm>
            <a:off x="8316416" y="1340768"/>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22136367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dirty="0"/>
              <a:t>7 – </a:t>
            </a:r>
            <a:r>
              <a:rPr lang="en-US" sz="3100" dirty="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4524315"/>
          </a:xfrm>
          <a:prstGeom prst="rect">
            <a:avLst/>
          </a:prstGeom>
          <a:noFill/>
        </p:spPr>
        <p:txBody>
          <a:bodyPr wrap="square" rtlCol="0">
            <a:spAutoFit/>
          </a:bodyPr>
          <a:lstStyle/>
          <a:p>
            <a:pPr>
              <a:buClr>
                <a:schemeClr val="accent6">
                  <a:lumMod val="50000"/>
                </a:schemeClr>
              </a:buClr>
            </a:pPr>
            <a:r>
              <a:rPr lang="en-US" sz="2400" dirty="0">
                <a:solidFill>
                  <a:srgbClr val="FF0000"/>
                </a:solidFill>
              </a:rPr>
              <a:t>David is considering opening a new salon in London.</a:t>
            </a:r>
          </a:p>
          <a:p>
            <a:pPr marL="514350" indent="-514350">
              <a:buClr>
                <a:schemeClr val="accent6">
                  <a:lumMod val="50000"/>
                </a:schemeClr>
              </a:buClr>
              <a:buFont typeface="+mj-lt"/>
              <a:buAutoNum type="arabicPeriod" startAt="13"/>
            </a:pPr>
            <a:r>
              <a:rPr lang="en-US" sz="2400" dirty="0">
                <a:solidFill>
                  <a:srgbClr val="FF0000"/>
                </a:solidFill>
              </a:rPr>
              <a:t>13 Evaluate the likely value of each of the following to David before making his decision</a:t>
            </a:r>
            <a:r>
              <a:rPr lang="en-US" sz="2400" dirty="0" smtClean="0">
                <a:solidFill>
                  <a:srgbClr val="FF0000"/>
                </a:solidFill>
              </a:rPr>
              <a:t>:</a:t>
            </a:r>
            <a:br>
              <a:rPr lang="en-US" sz="2400" dirty="0" smtClean="0">
                <a:solidFill>
                  <a:srgbClr val="FF0000"/>
                </a:solidFill>
              </a:rPr>
            </a:br>
            <a:r>
              <a:rPr lang="en-US" sz="2400" dirty="0" smtClean="0">
                <a:solidFill>
                  <a:srgbClr val="FF0000"/>
                </a:solidFill>
              </a:rPr>
              <a:t>(</a:t>
            </a:r>
            <a:r>
              <a:rPr lang="en-US" sz="2400" dirty="0">
                <a:solidFill>
                  <a:srgbClr val="FF0000"/>
                </a:solidFill>
              </a:rPr>
              <a:t>a) primary market </a:t>
            </a:r>
            <a:r>
              <a:rPr lang="en-US" sz="2400" dirty="0" smtClean="0">
                <a:solidFill>
                  <a:srgbClr val="FF0000"/>
                </a:solidFill>
              </a:rPr>
              <a:t>research	(6)</a:t>
            </a:r>
          </a:p>
          <a:p>
            <a:pPr>
              <a:buClr>
                <a:schemeClr val="accent6">
                  <a:lumMod val="50000"/>
                </a:schemeClr>
              </a:buClr>
            </a:pPr>
            <a:r>
              <a:rPr lang="en-US" sz="24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buClr>
                <a:schemeClr val="accent6">
                  <a:lumMod val="50000"/>
                </a:schemeClr>
              </a:buClr>
            </a:pPr>
            <a:r>
              <a:rPr lang="en-US" sz="2400" dirty="0" smtClean="0">
                <a:solidFill>
                  <a:srgbClr val="FF0000"/>
                </a:solidFill>
              </a:rPr>
              <a:t>__________________________________________________________________________________________________</a:t>
            </a:r>
            <a:endParaRPr lang="en-US" sz="2400" dirty="0">
              <a:solidFill>
                <a:srgbClr val="FF0000"/>
              </a:solidFill>
            </a:endParaRPr>
          </a:p>
        </p:txBody>
      </p:sp>
      <p:sp>
        <p:nvSpPr>
          <p:cNvPr id="5" name="TextBox 4">
            <a:hlinkClick r:id="rId3" action="ppaction://hlinkfile"/>
          </p:cNvPr>
          <p:cNvSpPr txBox="1"/>
          <p:nvPr/>
        </p:nvSpPr>
        <p:spPr>
          <a:xfrm>
            <a:off x="8227422" y="1124744"/>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1925042269"/>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dirty="0"/>
              <a:t>7 – </a:t>
            </a:r>
            <a:r>
              <a:rPr lang="en-US" sz="3100" dirty="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324535"/>
          </a:xfrm>
          <a:prstGeom prst="rect">
            <a:avLst/>
          </a:prstGeom>
          <a:noFill/>
        </p:spPr>
        <p:txBody>
          <a:bodyPr wrap="square" rtlCol="0">
            <a:spAutoFit/>
          </a:bodyPr>
          <a:lstStyle/>
          <a:p>
            <a:pPr marL="514350" indent="-514350">
              <a:buClr>
                <a:schemeClr val="accent6">
                  <a:lumMod val="50000"/>
                </a:schemeClr>
              </a:buClr>
              <a:buFont typeface="+mj-lt"/>
              <a:buAutoNum type="arabicPeriod" startAt="2"/>
            </a:pPr>
            <a:r>
              <a:rPr lang="en-US" sz="2000" dirty="0" smtClean="0">
                <a:solidFill>
                  <a:srgbClr val="FF0000"/>
                </a:solidFill>
              </a:rPr>
              <a:t>(a) In February 2012, football star David Beckham launched a range of men’s underwear </a:t>
            </a:r>
            <a:r>
              <a:rPr lang="en-US" sz="2000" dirty="0">
                <a:solidFill>
                  <a:srgbClr val="FF0000"/>
                </a:solidFill>
              </a:rPr>
              <a:t>called </a:t>
            </a:r>
            <a:r>
              <a:rPr lang="en-US" sz="2000" dirty="0" err="1">
                <a:solidFill>
                  <a:srgbClr val="FF0000"/>
                </a:solidFill>
              </a:rPr>
              <a:t>Bodywear</a:t>
            </a:r>
            <a:r>
              <a:rPr lang="en-US" sz="2000" dirty="0">
                <a:solidFill>
                  <a:srgbClr val="FF0000"/>
                </a:solidFill>
              </a:rPr>
              <a:t>. This range is only being sold in </a:t>
            </a:r>
            <a:r>
              <a:rPr lang="en-US" sz="2000" dirty="0" smtClean="0">
                <a:solidFill>
                  <a:srgbClr val="FF0000"/>
                </a:solidFill>
              </a:rPr>
              <a:t>H&amp;M </a:t>
            </a:r>
            <a:r>
              <a:rPr lang="en-US" sz="2000" dirty="0">
                <a:solidFill>
                  <a:srgbClr val="FF0000"/>
                </a:solidFill>
              </a:rPr>
              <a:t>high </a:t>
            </a:r>
            <a:r>
              <a:rPr lang="en-US" sz="2000" dirty="0" smtClean="0">
                <a:solidFill>
                  <a:srgbClr val="FF0000"/>
                </a:solidFill>
              </a:rPr>
              <a:t>street stores. This </a:t>
            </a:r>
            <a:r>
              <a:rPr lang="en-US" sz="2000" dirty="0">
                <a:solidFill>
                  <a:srgbClr val="FF0000"/>
                </a:solidFill>
              </a:rPr>
              <a:t>business opportunity for H &amp; M is best described as a form </a:t>
            </a:r>
            <a:r>
              <a:rPr lang="en-US" sz="2000" dirty="0" smtClean="0">
                <a:solidFill>
                  <a:srgbClr val="FF0000"/>
                </a:solidFill>
              </a:rPr>
              <a:t>of		(1</a:t>
            </a:r>
            <a:r>
              <a:rPr lang="en-US" sz="2000" dirty="0">
                <a:solidFill>
                  <a:srgbClr val="FF0000"/>
                </a:solidFill>
              </a:rPr>
              <a:t>)</a:t>
            </a:r>
          </a:p>
          <a:p>
            <a:pPr marL="914400" indent="-463550">
              <a:buClr>
                <a:schemeClr val="accent6">
                  <a:lumMod val="50000"/>
                </a:schemeClr>
              </a:buClr>
              <a:buFont typeface="+mj-lt"/>
              <a:buAutoNum type="alphaUcPeriod"/>
            </a:pPr>
            <a:r>
              <a:rPr lang="en-US" sz="2000" dirty="0" smtClean="0">
                <a:solidFill>
                  <a:srgbClr val="FF0000"/>
                </a:solidFill>
              </a:rPr>
              <a:t>test </a:t>
            </a:r>
            <a:r>
              <a:rPr lang="en-US" sz="2000" dirty="0">
                <a:solidFill>
                  <a:srgbClr val="FF0000"/>
                </a:solidFill>
              </a:rPr>
              <a:t>marketing</a:t>
            </a:r>
          </a:p>
          <a:p>
            <a:pPr marL="914400" indent="-463550">
              <a:buClr>
                <a:schemeClr val="accent6">
                  <a:lumMod val="50000"/>
                </a:schemeClr>
              </a:buClr>
              <a:buFont typeface="+mj-lt"/>
              <a:buAutoNum type="alphaUcPeriod"/>
            </a:pPr>
            <a:r>
              <a:rPr lang="en-US" sz="2000" dirty="0" smtClean="0">
                <a:solidFill>
                  <a:srgbClr val="FF0000"/>
                </a:solidFill>
              </a:rPr>
              <a:t>trade-off</a:t>
            </a:r>
            <a:endParaRPr lang="en-US" sz="2000" dirty="0">
              <a:solidFill>
                <a:srgbClr val="FF0000"/>
              </a:solidFill>
            </a:endParaRPr>
          </a:p>
          <a:p>
            <a:pPr marL="914400" indent="-463550">
              <a:buClr>
                <a:schemeClr val="accent6">
                  <a:lumMod val="50000"/>
                </a:schemeClr>
              </a:buClr>
              <a:buFont typeface="+mj-lt"/>
              <a:buAutoNum type="alphaUcPeriod"/>
            </a:pPr>
            <a:r>
              <a:rPr lang="en-US" sz="2000" dirty="0" smtClean="0">
                <a:solidFill>
                  <a:srgbClr val="FF0000"/>
                </a:solidFill>
              </a:rPr>
              <a:t>market </a:t>
            </a:r>
            <a:r>
              <a:rPr lang="en-US" sz="2000" dirty="0">
                <a:solidFill>
                  <a:srgbClr val="FF0000"/>
                </a:solidFill>
              </a:rPr>
              <a:t>mapping</a:t>
            </a:r>
          </a:p>
          <a:p>
            <a:pPr marL="914400" indent="-463550">
              <a:buClr>
                <a:schemeClr val="accent6">
                  <a:lumMod val="50000"/>
                </a:schemeClr>
              </a:buClr>
              <a:buFont typeface="+mj-lt"/>
              <a:buAutoNum type="alphaUcPeriod"/>
            </a:pPr>
            <a:r>
              <a:rPr lang="en-US" sz="2000" dirty="0" smtClean="0">
                <a:solidFill>
                  <a:srgbClr val="FF0000"/>
                </a:solidFill>
              </a:rPr>
              <a:t>market </a:t>
            </a:r>
            <a:r>
              <a:rPr lang="en-US" sz="2000" dirty="0">
                <a:solidFill>
                  <a:srgbClr val="FF0000"/>
                </a:solidFill>
              </a:rPr>
              <a:t>differentiation</a:t>
            </a:r>
          </a:p>
          <a:p>
            <a:pPr>
              <a:buClr>
                <a:schemeClr val="accent6">
                  <a:lumMod val="50000"/>
                </a:schemeClr>
              </a:buClr>
            </a:pPr>
            <a:r>
              <a:rPr lang="en-US" sz="2000" dirty="0" smtClean="0">
                <a:solidFill>
                  <a:srgbClr val="FF0000"/>
                </a:solidFill>
              </a:rPr>
              <a:t>Answer  [  ]</a:t>
            </a:r>
            <a:endParaRPr lang="en-US" sz="2000" dirty="0">
              <a:solidFill>
                <a:srgbClr val="FF0000"/>
              </a:solidFill>
            </a:endParaRPr>
          </a:p>
          <a:p>
            <a:pPr marL="463550">
              <a:buClr>
                <a:schemeClr val="accent6">
                  <a:lumMod val="50000"/>
                </a:schemeClr>
              </a:buClr>
            </a:pPr>
            <a:r>
              <a:rPr lang="en-US" sz="2000" dirty="0">
                <a:solidFill>
                  <a:srgbClr val="FF0000"/>
                </a:solidFill>
              </a:rPr>
              <a:t>(b) Explain your answer</a:t>
            </a:r>
            <a:r>
              <a:rPr lang="en-US" sz="2000" dirty="0" smtClean="0">
                <a:solidFill>
                  <a:srgbClr val="FF0000"/>
                </a:solidFill>
              </a:rPr>
              <a:t>.	(</a:t>
            </a:r>
            <a:r>
              <a:rPr lang="en-US" sz="2000" dirty="0">
                <a:solidFill>
                  <a:srgbClr val="FF0000"/>
                </a:solidFill>
              </a:rPr>
              <a:t>3</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5" name="TextBox 4">
            <a:hlinkClick r:id="rId3" action="ppaction://hlinkfile"/>
          </p:cNvPr>
          <p:cNvSpPr txBox="1"/>
          <p:nvPr/>
        </p:nvSpPr>
        <p:spPr>
          <a:xfrm>
            <a:off x="8227422" y="2204864"/>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274244270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100" b="1" dirty="0" smtClean="0"/>
              <a:t>7 – </a:t>
            </a:r>
            <a:r>
              <a:rPr lang="en-US" sz="3100" b="1" dirty="0" smtClean="0"/>
              <a:t>Exam Questions – 2014 May Paper</a:t>
            </a:r>
            <a:endParaRPr lang="en-GB" sz="3100" b="1" dirty="0" smtClean="0"/>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1200" b="1" dirty="0">
              <a:latin typeface="Arial" panose="020B0604020202020204" pitchFamily="34" charset="0"/>
              <a:cs typeface="Arial" panose="020B0604020202020204" pitchFamily="34" charset="0"/>
            </a:endParaRPr>
          </a:p>
        </p:txBody>
      </p:sp>
      <p:sp>
        <p:nvSpPr>
          <p:cNvPr id="2" name="TextBox 1"/>
          <p:cNvSpPr txBox="1"/>
          <p:nvPr/>
        </p:nvSpPr>
        <p:spPr>
          <a:xfrm>
            <a:off x="251519" y="1139254"/>
            <a:ext cx="8568227" cy="5324535"/>
          </a:xfrm>
          <a:prstGeom prst="rect">
            <a:avLst/>
          </a:prstGeom>
          <a:noFill/>
        </p:spPr>
        <p:txBody>
          <a:bodyPr wrap="square" rtlCol="0">
            <a:spAutoFit/>
          </a:bodyPr>
          <a:lstStyle/>
          <a:p>
            <a:pPr marL="514350" indent="-514350">
              <a:buClr>
                <a:schemeClr val="accent6">
                  <a:lumMod val="50000"/>
                </a:schemeClr>
              </a:buClr>
              <a:buFont typeface="+mj-lt"/>
              <a:buAutoNum type="arabicPeriod" startAt="8"/>
            </a:pPr>
            <a:r>
              <a:rPr lang="en-US" sz="2000" dirty="0" smtClean="0">
                <a:solidFill>
                  <a:srgbClr val="FF0000"/>
                </a:solidFill>
              </a:rPr>
              <a:t>(</a:t>
            </a:r>
            <a:r>
              <a:rPr lang="en-US" sz="2000" dirty="0">
                <a:solidFill>
                  <a:srgbClr val="FF0000"/>
                </a:solidFill>
              </a:rPr>
              <a:t>a) In the spring of 2012, Burger King (BK) transformed its menus and the design of </a:t>
            </a:r>
            <a:r>
              <a:rPr lang="en-US" sz="2000" dirty="0" smtClean="0">
                <a:solidFill>
                  <a:srgbClr val="FF0000"/>
                </a:solidFill>
              </a:rPr>
              <a:t>its fast-food </a:t>
            </a:r>
            <a:r>
              <a:rPr lang="en-US" sz="2000" dirty="0">
                <a:solidFill>
                  <a:srgbClr val="FF0000"/>
                </a:solidFill>
              </a:rPr>
              <a:t>outlets – the biggest changes since the chain opened its doors in </a:t>
            </a:r>
            <a:r>
              <a:rPr lang="en-US" sz="2000" dirty="0" smtClean="0">
                <a:solidFill>
                  <a:srgbClr val="FF0000"/>
                </a:solidFill>
              </a:rPr>
              <a:t>1954. Sources </a:t>
            </a:r>
            <a:r>
              <a:rPr lang="en-US" sz="2000" dirty="0">
                <a:solidFill>
                  <a:srgbClr val="FF0000"/>
                </a:solidFill>
              </a:rPr>
              <a:t>of primary research data for BK might have included all of the </a:t>
            </a:r>
            <a:r>
              <a:rPr lang="en-US" sz="2000" dirty="0" smtClean="0">
                <a:solidFill>
                  <a:srgbClr val="FF0000"/>
                </a:solidFill>
              </a:rPr>
              <a:t>following, except 	(1</a:t>
            </a:r>
            <a:r>
              <a:rPr lang="en-US" sz="2000" dirty="0">
                <a:solidFill>
                  <a:srgbClr val="FF0000"/>
                </a:solidFill>
              </a:rPr>
              <a:t>)</a:t>
            </a:r>
          </a:p>
          <a:p>
            <a:pPr marL="965200" indent="-457200">
              <a:buClr>
                <a:schemeClr val="accent6">
                  <a:lumMod val="50000"/>
                </a:schemeClr>
              </a:buClr>
              <a:buFont typeface="+mj-lt"/>
              <a:buAutoNum type="alphaUcPeriod"/>
            </a:pPr>
            <a:r>
              <a:rPr lang="en-US" sz="2000" dirty="0" smtClean="0">
                <a:solidFill>
                  <a:srgbClr val="FF0000"/>
                </a:solidFill>
              </a:rPr>
              <a:t>Market </a:t>
            </a:r>
            <a:r>
              <a:rPr lang="en-US" sz="2000" dirty="0">
                <a:solidFill>
                  <a:srgbClr val="FF0000"/>
                </a:solidFill>
              </a:rPr>
              <a:t>intelligence reports</a:t>
            </a:r>
          </a:p>
          <a:p>
            <a:pPr marL="965200" indent="-457200">
              <a:buClr>
                <a:schemeClr val="accent6">
                  <a:lumMod val="50000"/>
                </a:schemeClr>
              </a:buClr>
              <a:buFont typeface="+mj-lt"/>
              <a:buAutoNum type="alphaUcPeriod"/>
            </a:pPr>
            <a:r>
              <a:rPr lang="en-US" sz="2000" dirty="0" smtClean="0">
                <a:solidFill>
                  <a:srgbClr val="FF0000"/>
                </a:solidFill>
              </a:rPr>
              <a:t>Product </a:t>
            </a:r>
            <a:r>
              <a:rPr lang="en-US" sz="2000" dirty="0">
                <a:solidFill>
                  <a:srgbClr val="FF0000"/>
                </a:solidFill>
              </a:rPr>
              <a:t>trials</a:t>
            </a:r>
          </a:p>
          <a:p>
            <a:pPr marL="965200" indent="-457200">
              <a:buClr>
                <a:schemeClr val="accent6">
                  <a:lumMod val="50000"/>
                </a:schemeClr>
              </a:buClr>
              <a:buFont typeface="+mj-lt"/>
              <a:buAutoNum type="alphaUcPeriod"/>
            </a:pPr>
            <a:r>
              <a:rPr lang="en-US" sz="2000" dirty="0" smtClean="0">
                <a:solidFill>
                  <a:srgbClr val="FF0000"/>
                </a:solidFill>
              </a:rPr>
              <a:t>Loyalty </a:t>
            </a:r>
            <a:r>
              <a:rPr lang="en-US" sz="2000" dirty="0">
                <a:solidFill>
                  <a:srgbClr val="FF0000"/>
                </a:solidFill>
              </a:rPr>
              <a:t>card application forms</a:t>
            </a:r>
          </a:p>
          <a:p>
            <a:pPr marL="965200" indent="-457200">
              <a:buClr>
                <a:schemeClr val="accent6">
                  <a:lumMod val="50000"/>
                </a:schemeClr>
              </a:buClr>
              <a:buFont typeface="+mj-lt"/>
              <a:buAutoNum type="alphaUcPeriod"/>
            </a:pPr>
            <a:r>
              <a:rPr lang="en-US" sz="2000" dirty="0" smtClean="0">
                <a:solidFill>
                  <a:srgbClr val="FF0000"/>
                </a:solidFill>
              </a:rPr>
              <a:t>Observations</a:t>
            </a:r>
            <a:endParaRPr lang="en-US" sz="2000" dirty="0">
              <a:solidFill>
                <a:srgbClr val="FF0000"/>
              </a:solidFill>
            </a:endParaRPr>
          </a:p>
          <a:p>
            <a:pPr>
              <a:buClr>
                <a:schemeClr val="accent6">
                  <a:lumMod val="50000"/>
                </a:schemeClr>
              </a:buClr>
            </a:pPr>
            <a:r>
              <a:rPr lang="en-US" sz="2000" dirty="0" smtClean="0">
                <a:solidFill>
                  <a:srgbClr val="FF0000"/>
                </a:solidFill>
              </a:rPr>
              <a:t>Answer  [  ]</a:t>
            </a:r>
            <a:endParaRPr lang="en-US" sz="2000" dirty="0">
              <a:solidFill>
                <a:srgbClr val="FF0000"/>
              </a:solidFill>
            </a:endParaRPr>
          </a:p>
          <a:p>
            <a:pPr marL="515938">
              <a:buClr>
                <a:schemeClr val="accent6">
                  <a:lumMod val="50000"/>
                </a:schemeClr>
              </a:buClr>
            </a:pPr>
            <a:r>
              <a:rPr lang="en-US" sz="2000" dirty="0">
                <a:solidFill>
                  <a:srgbClr val="FF0000"/>
                </a:solidFill>
              </a:rPr>
              <a:t>(b) Explain your answer</a:t>
            </a:r>
            <a:r>
              <a:rPr lang="en-US" sz="2000" dirty="0" smtClean="0">
                <a:solidFill>
                  <a:srgbClr val="FF0000"/>
                </a:solidFill>
              </a:rPr>
              <a:t>.	(3)</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2000" b="1" dirty="0" smtClean="0">
              <a:solidFill>
                <a:srgbClr val="FF0000"/>
              </a:solidFill>
            </a:endParaRPr>
          </a:p>
        </p:txBody>
      </p:sp>
      <p:sp>
        <p:nvSpPr>
          <p:cNvPr id="4" name="TextBox 3">
            <a:hlinkClick r:id="rId3" action="ppaction://hlinkfile"/>
          </p:cNvPr>
          <p:cNvSpPr txBox="1"/>
          <p:nvPr/>
        </p:nvSpPr>
        <p:spPr>
          <a:xfrm>
            <a:off x="8227422" y="2204864"/>
            <a:ext cx="607859" cy="923330"/>
          </a:xfrm>
          <a:prstGeom prst="rect">
            <a:avLst/>
          </a:prstGeom>
          <a:noFill/>
        </p:spPr>
        <p:txBody>
          <a:bodyPr wrap="none" rtlCol="0">
            <a:spAutoFit/>
          </a:bodyPr>
          <a:lstStyle/>
          <a:p>
            <a:r>
              <a:rPr lang="en-US" sz="5400" b="1" dirty="0">
                <a:solidFill>
                  <a:srgbClr val="FF0000"/>
                </a:solidFill>
              </a:rPr>
              <a:t>?</a:t>
            </a:r>
            <a:endParaRPr lang="en-GB" dirty="0"/>
          </a:p>
        </p:txBody>
      </p:sp>
    </p:spTree>
    <p:extLst>
      <p:ext uri="{BB962C8B-B14F-4D97-AF65-F5344CB8AC3E}">
        <p14:creationId xmlns:p14="http://schemas.microsoft.com/office/powerpoint/2010/main" val="157260041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a:buClr>
                <a:schemeClr val="accent6">
                  <a:lumMod val="50000"/>
                </a:schemeClr>
              </a:buClr>
            </a:pPr>
            <a:r>
              <a:rPr lang="en-US" sz="2100" b="1" dirty="0">
                <a:solidFill>
                  <a:srgbClr val="FF0000"/>
                </a:solidFill>
              </a:rPr>
              <a:t>Car parking</a:t>
            </a:r>
          </a:p>
          <a:p>
            <a:pPr marL="398463" indent="-398463">
              <a:buClr>
                <a:schemeClr val="accent6">
                  <a:lumMod val="50000"/>
                </a:schemeClr>
              </a:buClr>
              <a:buFont typeface="Wingdings 3" panose="05040102010807070707" pitchFamily="18" charset="2"/>
              <a:buChar char=""/>
            </a:pPr>
            <a:r>
              <a:rPr lang="en-US" sz="2100" dirty="0">
                <a:solidFill>
                  <a:srgbClr val="FF0000"/>
                </a:solidFill>
              </a:rPr>
              <a:t>Dan's parents weren't particularly green fingered and throughout his childhood they had always increased his pocket money if he mowed the front lawn and kept the plants tidy. Dan could command double pocket money: his parents' lawn was huge! It was so big, in fact, that Dan used to have a full five-a-side game of football on it with nine friends, with ease.</a:t>
            </a:r>
          </a:p>
          <a:p>
            <a:pPr marL="398463" indent="-398463">
              <a:buClr>
                <a:schemeClr val="accent6">
                  <a:lumMod val="50000"/>
                </a:schemeClr>
              </a:buClr>
              <a:buFont typeface="Wingdings 3" panose="05040102010807070707" pitchFamily="18" charset="2"/>
              <a:buChar char=""/>
            </a:pPr>
            <a:r>
              <a:rPr lang="en-US" sz="2100" dirty="0">
                <a:solidFill>
                  <a:srgbClr val="FF0000"/>
                </a:solidFill>
              </a:rPr>
              <a:t>Dan loved his football and was delighted when his team, Brighton and Hove Albion, decided to move from their temporary home, the </a:t>
            </a:r>
            <a:r>
              <a:rPr lang="en-US" sz="2100" dirty="0" err="1">
                <a:solidFill>
                  <a:srgbClr val="FF0000"/>
                </a:solidFill>
              </a:rPr>
              <a:t>Withdean</a:t>
            </a:r>
            <a:r>
              <a:rPr lang="en-US" sz="2100" dirty="0">
                <a:solidFill>
                  <a:srgbClr val="FF0000"/>
                </a:solidFill>
              </a:rPr>
              <a:t> Stadium, to a new ground just outside the town.</a:t>
            </a:r>
          </a:p>
          <a:p>
            <a:pPr marL="398463" indent="-398463">
              <a:buClr>
                <a:schemeClr val="accent6">
                  <a:lumMod val="50000"/>
                </a:schemeClr>
              </a:buClr>
              <a:buFont typeface="Wingdings 3" panose="05040102010807070707" pitchFamily="18" charset="2"/>
              <a:buChar char=""/>
            </a:pPr>
            <a:r>
              <a:rPr lang="en-US" sz="2100" dirty="0">
                <a:solidFill>
                  <a:srgbClr val="FF0000"/>
                </a:solidFill>
              </a:rPr>
              <a:t>The new ground was nearer to Dan's home but it wasn't the shorter journey to home games that pleased Dan; it had given him a business idea.</a:t>
            </a:r>
          </a:p>
          <a:p>
            <a:pPr marL="398463" indent="-398463">
              <a:buClr>
                <a:schemeClr val="accent6">
                  <a:lumMod val="50000"/>
                </a:schemeClr>
              </a:buClr>
              <a:buFont typeface="Wingdings 3" panose="05040102010807070707" pitchFamily="18" charset="2"/>
              <a:buChar char=""/>
            </a:pPr>
            <a:r>
              <a:rPr lang="en-US" sz="2100" dirty="0">
                <a:solidFill>
                  <a:srgbClr val="FF0000"/>
                </a:solidFill>
              </a:rPr>
              <a:t>Tired of doing the lawn but not wanting to give up the income it generated for him, he tried to persuade his parents to cover it all in gravel. Where would the income come from? Charging football fans to park on it on match day</a:t>
            </a:r>
            <a:r>
              <a:rPr lang="en-US" sz="2100" dirty="0" smtClean="0">
                <a:solidFill>
                  <a:srgbClr val="FF0000"/>
                </a:solidFill>
              </a:rPr>
              <a:t>!</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Business Idea -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268004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86145"/>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00" dirty="0" smtClean="0">
                <a:solidFill>
                  <a:srgbClr val="FF0000"/>
                </a:solidFill>
              </a:rPr>
              <a:t>Dan's </a:t>
            </a:r>
            <a:r>
              <a:rPr lang="en-US" sz="2100" dirty="0">
                <a:solidFill>
                  <a:srgbClr val="FF0000"/>
                </a:solidFill>
              </a:rPr>
              <a:t>parents told Dan that he could start his enterprise if he could prove that it would work. He waited for the first few games of the season to see how the traffic and parking situation was working out. Dan saw that the council had put double yellow lines on the local roads and car parks were often full by midday for a 3pm kick off. </a:t>
            </a:r>
            <a:endParaRPr lang="en-US" sz="2100" dirty="0" smtClean="0">
              <a:solidFill>
                <a:srgbClr val="FF0000"/>
              </a:solidFill>
            </a:endParaRPr>
          </a:p>
          <a:p>
            <a:pPr marL="398463" indent="-398463">
              <a:buClr>
                <a:schemeClr val="accent6">
                  <a:lumMod val="50000"/>
                </a:schemeClr>
              </a:buClr>
              <a:buFont typeface="Wingdings 3" panose="05040102010807070707" pitchFamily="18" charset="2"/>
              <a:buChar char=""/>
            </a:pPr>
            <a:r>
              <a:rPr lang="en-US" sz="2100" dirty="0" smtClean="0">
                <a:solidFill>
                  <a:srgbClr val="FF0000"/>
                </a:solidFill>
              </a:rPr>
              <a:t>Encouraged</a:t>
            </a:r>
            <a:r>
              <a:rPr lang="en-US" sz="2100" dirty="0">
                <a:solidFill>
                  <a:srgbClr val="FF0000"/>
                </a:solidFill>
              </a:rPr>
              <a:t>, he went to an 'Albion internet forum' and asked if people thought that home and away fans would be interested in paying £5 for parking on his drive. The response was remarkable. Dan did one quick check that the council or the club weren't planning on extending their car parks and presented his findings to his parents. The gravel arrived the next day.</a:t>
            </a:r>
          </a:p>
          <a:p>
            <a:pPr>
              <a:buClr>
                <a:schemeClr val="accent6">
                  <a:lumMod val="50000"/>
                </a:schemeClr>
              </a:buClr>
            </a:pPr>
            <a:r>
              <a:rPr lang="en-US" sz="2100" b="1" dirty="0">
                <a:solidFill>
                  <a:srgbClr val="FF0000"/>
                </a:solidFill>
              </a:rPr>
              <a:t>Discussion points</a:t>
            </a:r>
          </a:p>
          <a:p>
            <a:pPr marL="457200" indent="-457200">
              <a:buClr>
                <a:schemeClr val="accent6">
                  <a:lumMod val="50000"/>
                </a:schemeClr>
              </a:buClr>
              <a:buFont typeface="+mj-lt"/>
              <a:buAutoNum type="alphaLcParenR"/>
            </a:pPr>
            <a:r>
              <a:rPr lang="en-US" sz="2100" dirty="0" smtClean="0">
                <a:solidFill>
                  <a:srgbClr val="FF0000"/>
                </a:solidFill>
              </a:rPr>
              <a:t>How </a:t>
            </a:r>
            <a:r>
              <a:rPr lang="en-US" sz="2100" dirty="0">
                <a:solidFill>
                  <a:srgbClr val="FF0000"/>
                </a:solidFill>
              </a:rPr>
              <a:t>did research help Dan develop his business idea?</a:t>
            </a:r>
          </a:p>
          <a:p>
            <a:pPr marL="457200" indent="-457200">
              <a:buClr>
                <a:schemeClr val="accent6">
                  <a:lumMod val="50000"/>
                </a:schemeClr>
              </a:buClr>
              <a:buFont typeface="+mj-lt"/>
              <a:buAutoNum type="alphaLcParenR"/>
            </a:pPr>
            <a:r>
              <a:rPr lang="en-US" sz="2100" dirty="0" smtClean="0">
                <a:solidFill>
                  <a:srgbClr val="FF0000"/>
                </a:solidFill>
              </a:rPr>
              <a:t>What </a:t>
            </a:r>
            <a:r>
              <a:rPr lang="en-US" sz="2100" dirty="0">
                <a:solidFill>
                  <a:srgbClr val="FF0000"/>
                </a:solidFill>
              </a:rPr>
              <a:t>risks would Dan have faced if he hadn't conducted any research?</a:t>
            </a:r>
          </a:p>
          <a:p>
            <a:pPr marL="457200" indent="-457200">
              <a:buClr>
                <a:schemeClr val="accent6">
                  <a:lumMod val="50000"/>
                </a:schemeClr>
              </a:buClr>
              <a:buFont typeface="+mj-lt"/>
              <a:buAutoNum type="alphaLcParenR"/>
            </a:pPr>
            <a:r>
              <a:rPr lang="en-US" sz="2100" dirty="0" smtClean="0">
                <a:solidFill>
                  <a:srgbClr val="FF0000"/>
                </a:solidFill>
              </a:rPr>
              <a:t>What </a:t>
            </a:r>
            <a:r>
              <a:rPr lang="en-US" sz="2100" dirty="0">
                <a:solidFill>
                  <a:srgbClr val="FF0000"/>
                </a:solidFill>
              </a:rPr>
              <a:t>other research might Dan have had to conduct if he wasn't a football fan himself</a:t>
            </a:r>
            <a:r>
              <a:rPr lang="en-US" sz="2100" dirty="0" smtClean="0">
                <a:solidFill>
                  <a:srgbClr val="FF0000"/>
                </a:solidFill>
              </a:rPr>
              <a:t>?</a:t>
            </a:r>
            <a:endParaRPr lang="en-US" sz="21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b="1" dirty="0" smtClean="0"/>
              <a:t>7.1 – Business Idea - Market Research</a:t>
            </a:r>
          </a:p>
        </p:txBody>
      </p:sp>
      <p:sp>
        <p:nvSpPr>
          <p:cNvPr id="7" name="Round Same Side Corner Rectangle 6">
            <a:hlinkClick r:id="" action="ppaction://noaction"/>
          </p:cNvPr>
          <p:cNvSpPr/>
          <p:nvPr/>
        </p:nvSpPr>
        <p:spPr>
          <a:xfrm>
            <a:off x="6732240" y="670057"/>
            <a:ext cx="648072"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9847428"/>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www.w3.org/XML/1998/namespace"/>
    <ds:schemaRef ds:uri="http://purl.org/dc/term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48551</TotalTime>
  <Words>6469</Words>
  <Application>Microsoft Office PowerPoint</Application>
  <PresentationFormat>On-screen Show (4:3)</PresentationFormat>
  <Paragraphs>491</Paragraphs>
  <Slides>50</Slides>
  <Notes>50</Notes>
  <HiddenSlides>0</HiddenSlides>
  <MMClips>13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Arial Unicode MS</vt: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7.1 – Business Idea - Market Research</vt:lpstr>
      <vt:lpstr>7.1 – Business Idea - Market Research</vt:lpstr>
      <vt:lpstr>7.1 – Market Research – A New Product</vt:lpstr>
      <vt:lpstr>7.1 – Market Research – A New Product</vt:lpstr>
      <vt:lpstr>7.1 – Market Research – A New Product</vt:lpstr>
      <vt:lpstr>7.1 – Market Research – A New Product</vt:lpstr>
      <vt:lpstr>7.1 – Market Research – A New Product</vt:lpstr>
      <vt:lpstr>7.1 – Primary Research Approaches</vt:lpstr>
      <vt:lpstr>7.1 – Primary Research Approaches</vt:lpstr>
      <vt:lpstr>7.1 – Primary Research Approaches</vt:lpstr>
      <vt:lpstr>7.2 – Primary – Ways of Conducting Market Research</vt:lpstr>
      <vt:lpstr>7.2 – Primary – Ways of Conducting Market Research</vt:lpstr>
      <vt:lpstr>7.2 – Primary – Ways of Conducting Market Research</vt:lpstr>
      <vt:lpstr>7.2 – Primary – Ways of Conducting Market Research</vt:lpstr>
      <vt:lpstr>7.3 – Secondary – Methods of Research</vt:lpstr>
      <vt:lpstr>7.3 – Secondary – Methods of Research</vt:lpstr>
      <vt:lpstr>7.3 – Secondary – Methods of Research</vt:lpstr>
      <vt:lpstr>7.3 – Which Method is Best – Cost vs. Accuracy</vt:lpstr>
      <vt:lpstr>7.3 – Secondary – Methods of Research</vt:lpstr>
      <vt:lpstr>7.3 – Which Method is Best – Cost vs. Accuracy</vt:lpstr>
      <vt:lpstr>7.3 – Which Method is Best – Cost vs. Accuracy</vt:lpstr>
      <vt:lpstr>7.4 – Sampling – Surveys and Questionnaires</vt:lpstr>
      <vt:lpstr>7.4 – Sampling – Surveys and Questionnaires</vt:lpstr>
      <vt:lpstr>7.4 – Sampling – Surveys – Potential Bias</vt:lpstr>
      <vt:lpstr>7.4 – Sampling – Surveys – Potential Bias</vt:lpstr>
      <vt:lpstr>7.4 – Sampling – Surveys – Potential Bias</vt:lpstr>
      <vt:lpstr>7.4 – Sampling – Surveys – Potential Bias</vt:lpstr>
      <vt:lpstr>7.4 – Sampling – Surveys – Potential Bias</vt:lpstr>
      <vt:lpstr>7.4 – Case Study - Apple vs. Market Research</vt:lpstr>
      <vt:lpstr>7.4 – Case Study - Apple vs. Market Research</vt:lpstr>
      <vt:lpstr>7.4 – Case Study - Apple vs. Market Research</vt:lpstr>
      <vt:lpstr>7 – Exam Questions – 2012 Paper</vt:lpstr>
      <vt:lpstr>7 – Exam Questions – 2013 Paper</vt:lpstr>
      <vt:lpstr>7 – Exam Questions – 2013 Paper</vt:lpstr>
      <vt:lpstr>7 – Exam Questions – 2013 Paper</vt:lpstr>
      <vt:lpstr>7 – Exam Questions – 2013 Paper</vt:lpstr>
      <vt:lpstr>7 – Exam Questions – 2013 Paper</vt:lpstr>
      <vt:lpstr>7 – Exam Questions – 2014 May Paper</vt:lpstr>
      <vt:lpstr>7 – Exam Questions – 2014 May Paper</vt:lpstr>
      <vt:lpstr>7 – Exam Questions – 2014 May Paper</vt:lpstr>
      <vt:lpstr>7 – Exam Questions – 2014 May Paper</vt:lpstr>
      <vt:lpstr>7 – Exam Questions – 2014 May Paper</vt:lpstr>
      <vt:lpstr>7 – Exam Questions – 2014 May Paper</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Business - Chapter 03</dc:title>
  <dc:subject>eBusiness</dc:subject>
  <dc:creator>Enderoth</dc:creator>
  <cp:lastModifiedBy>Stephen Rafferty</cp:lastModifiedBy>
  <cp:revision>1764</cp:revision>
  <cp:lastPrinted>2014-01-22T18:25:48Z</cp:lastPrinted>
  <dcterms:created xsi:type="dcterms:W3CDTF">2008-03-12T11:01:44Z</dcterms:created>
  <dcterms:modified xsi:type="dcterms:W3CDTF">2018-08-02T17:15:19Z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